
<file path=[Content_Types].xml><?xml version="1.0" encoding="utf-8"?>
<Types xmlns="http://schemas.openxmlformats.org/package/2006/content-types">
  <Default Extension="jpg" ContentType="image/jpeg"/>
  <Default Extension="xml" ContentType="application/xml"/>
  <Default Extension="png" ContentType="image/png"/>
  <Default Extension="rels" ContentType="application/vnd.openxmlformats-package.relationships+xml"/>
  <Default Extension="dat" ContentType="text/plain"/>
  <Override PartName="/ppt/notesSlides/notesSlide67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43.xml" ContentType="application/vnd.openxmlformats-officedocument.presentationml.slide+xml"/>
  <Override PartName="/ppt/slides/slide35.xml" ContentType="application/vnd.openxmlformats-officedocument.presentationml.slide+xml"/>
  <Override PartName="/ppt/slides/slide60.xml" ContentType="application/vnd.openxmlformats-officedocument.presentationml.slide+xml"/>
  <Override PartName="/ppt/slides/slide52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69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slides/slide68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71.xml" ContentType="application/vnd.openxmlformats-officedocument.presentationml.slide+xml"/>
  <Override PartName="/ppt/slides/slide41.xml" ContentType="application/vnd.openxmlformats-officedocument.presentationml.slide+xml"/>
  <Override PartName="/ppt/slides/slide67.xml" ContentType="application/vnd.openxmlformats-officedocument.presentationml.slide+xml"/>
  <Override PartName="/ppt/slides/slide7.xml" ContentType="application/vnd.openxmlformats-officedocument.presentationml.slide+xml"/>
  <Override PartName="/ppt/slides/slide54.xml" ContentType="application/vnd.openxmlformats-officedocument.presentationml.slide+xml"/>
  <Override PartName="/ppt/slides/slide36.xml" ContentType="application/vnd.openxmlformats-officedocument.presentationml.slide+xml"/>
  <Override PartName="/ppt/slides/slide66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10.xml" ContentType="application/vnd.openxmlformats-officedocument.presentationml.slide+xml"/>
  <Override PartName="/ppt/slides/slide70.xml" ContentType="application/vnd.openxmlformats-officedocument.presentationml.slide+xml"/>
  <Override PartName="/ppt/slides/slide6.xml" ContentType="application/vnd.openxmlformats-officedocument.presentationml.slide+xml"/>
  <Override PartName="/ppt/slides/slide53.xml" ContentType="application/vnd.openxmlformats-officedocument.presentationml.slide+xml"/>
  <Override PartName="/ppt/slides/slide40.xml" ContentType="application/vnd.openxmlformats-officedocument.presentationml.slide+xml"/>
  <Override PartName="/ppt/slides/slide48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39.xml" ContentType="application/vnd.openxmlformats-officedocument.presentationml.slide+xml"/>
  <Override PartName="/ppt/slides/slide65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56.xml" ContentType="application/vnd.openxmlformats-officedocument.presentationml.slide+xml"/>
  <Override PartName="/ppt/slides/slide12.xml" ContentType="application/vnd.openxmlformats-officedocument.presentationml.slide+xml"/>
  <Override PartName="/ppt/slides/slide47.xml" ContentType="application/vnd.openxmlformats-officedocument.presentationml.slide+xml"/>
  <Override PartName="/ppt/slides/slide7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8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s/slide8.xml" ContentType="application/vnd.openxmlformats-officedocument.presentationml.slide+xml"/>
  <Override PartName="/ppt/slides/slide55.xml" ContentType="application/vnd.openxmlformats-officedocument.presentationml.slide+xml"/>
  <Override PartName="/ppt/slides/slide29.xml" ContentType="application/vnd.openxmlformats-officedocument.presentationml.slide+xml"/>
  <Override PartName="/ppt/slides/slide59.xml" ContentType="application/vnd.openxmlformats-officedocument.presentationml.slide+xml"/>
  <Override PartName="/ppt/slides/slide32.xml" ContentType="application/vnd.openxmlformats-officedocument.presentationml.slide+xml"/>
  <Override PartName="/ppt/slides/slide62.xml" ContentType="application/vnd.openxmlformats-officedocument.presentationml.slide+xml"/>
  <Override PartName="/ppt/slides/slide1.xml" ContentType="application/vnd.openxmlformats-officedocument.presentationml.slide+xml"/>
  <Override PartName="/ppt/slides/slide58.xml" ContentType="application/vnd.openxmlformats-officedocument.presentationml.slide+xml"/>
  <Override PartName="/ppt/slides/slide63.xml" ContentType="application/vnd.openxmlformats-officedocument.presentationml.slide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15.xml" ContentType="application/vnd.openxmlformats-officedocument.presentationml.slide+xml"/>
  <Override PartName="/ppt/slides/slide61.xml" ContentType="application/vnd.openxmlformats-officedocument.presentationml.slide+xml"/>
  <Override PartName="/ppt/slides/slide31.xml" ContentType="application/vnd.openxmlformats-officedocument.presentationml.slide+xml"/>
  <Override PartName="/ppt/slides/slide27.xml" ContentType="application/vnd.openxmlformats-officedocument.presentationml.slide+xml"/>
  <Override PartName="/ppt/slides/slide57.xml" ContentType="application/vnd.openxmlformats-officedocument.presentationml.slide+xml"/>
  <Override PartName="/ppt/slides/slide2.xml" ContentType="application/vnd.openxmlformats-officedocument.presentationml.slide+xml"/>
  <Override PartName="/ppt/slides/slide44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7.xml" ContentType="application/vnd.openxmlformats-officedocument.theme+xml"/>
  <Override PartName="/ppt/theme/theme6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microsoft.com/office/2006/relationships/txt" Target="/udata/data.dat" Id="R6c12a43e3fe94e8b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709" r:id="rId3"/>
    <p:sldMasterId id="2147483710" r:id="rId4"/>
    <p:sldMasterId id="2147483711" r:id="rId5"/>
    <p:sldMasterId id="2147483712" r:id="rId6"/>
    <p:sldMasterId id="2147483713" r:id="rId7"/>
    <p:sldMasterId id="214748371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0" Type="http://schemas.openxmlformats.org/officeDocument/2006/relationships/slide" Target="slides/slide71.xml"/><Relationship Id="rId81" Type="http://schemas.openxmlformats.org/officeDocument/2006/relationships/slide" Target="slides/slide72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22eca19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22eca19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540a1077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540a1077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540a1077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540a1077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40a1077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540a1077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40a1077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40a1077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540a1077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540a1077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540a1077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540a1077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540a1077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540a1077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540a1077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540a1077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540a1077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540a1077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540a1077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540a1077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40a107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40a107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540a1077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540a1077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540a1077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540a1077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540a1077d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540a1077d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540a1077d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540a1077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540a1077d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540a1077d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540a1077d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540a1077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540a1077d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540a1077d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540a1077d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540a1077d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540a1077d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540a1077d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40a1077d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540a1077d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40179cf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40179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540a1077d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540a1077d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540a1077d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5540a1077d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66fb93f7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66fb93f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540a1077d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540a1077d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540a1077d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540a1077d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540a1077d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5540a1077d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540a1077d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540a1077d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540a1077d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540a1077d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5543f8e5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5543f8e5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543f8e5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5543f8e5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40a1077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40a107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43f8e58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543f8e58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543f8e58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543f8e58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543f8e589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5543f8e58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543f8e58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543f8e58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543f8e58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543f8e58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43f8e58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43f8e58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543f8e58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543f8e58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543f8e589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543f8e58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543f8e589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543f8e5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543f8e589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543f8e58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c1065d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c1065d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543f8e589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543f8e58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543f8e589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543f8e5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543f8e589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543f8e58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543f8e589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543f8e58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543f8e589_0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543f8e58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543f8e589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543f8e58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543f8e589_0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543f8e58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543f8e589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543f8e58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543f8e589_0_2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543f8e58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543f8e589_0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543f8e58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469388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4469388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543f8e58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543f8e58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543f8e58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543f8e58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543f8e58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543f8e58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22eca1928_0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22eca1928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22eca1928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22eca1928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22eca1928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22eca1928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22eca1928_0_1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522eca1928_0_1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522eca1928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522eca1928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543f8e58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543f8e58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543f8e58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543f8e58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6b6a7c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6b6a7c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522eca1928_0_2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522eca1928_0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22eca1928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22eca1928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8086851ef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8086851ef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40a1077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40a1077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68b4b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68b4b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dlai2018" TargetMode="External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4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8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3005250" y="1593650"/>
            <a:ext cx="57501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3024685" y="485737"/>
            <a:ext cx="54672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descr="Dcu-logo.png"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497741" y="3527597"/>
            <a:ext cx="271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Xavier Giro-i-Nieto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xavier.giro@upc.edu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4497741" y="4201219"/>
            <a:ext cx="2716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Associate Professor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Universitat Politecnica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Technical University of Catalonia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25" y="3487225"/>
            <a:ext cx="1443026" cy="14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4121704" y="744575"/>
            <a:ext cx="471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121550" y="2834125"/>
            <a:ext cx="471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52396" y="4722450"/>
            <a:ext cx="369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2"/>
              </a:rPr>
              <a:t>http://bit.ly/dlai2018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3637200" cy="421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114" name="Google Shape;1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6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117" name="Google Shape;117;p26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8" name="Google Shape;118;p26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119" name="Google Shape;11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6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" name="Google Shape;1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6" name="Google Shape;19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0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0" name="Google Shape;210;p50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212" name="Google Shape;21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0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50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215" name="Google Shape;215;p50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6" name="Google Shape;216;p50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217" name="Google Shape;217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50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28-29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0" name="Google Shape;24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9" name="Google Shape;24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2" name="Google Shape;262;p6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5" name="Google Shape;265;p6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6" name="Google Shape;26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9" name="Google Shape;269;p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0" name="Google Shape;270;p6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1" name="Google Shape;27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4" name="Google Shape;27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7" name="Google Shape;27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205" name="Google Shape;20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6" name="Google Shape;20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6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2.png"/><Relationship Id="rId4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png"/><Relationship Id="rId4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8.png"/><Relationship Id="rId4" Type="http://schemas.openxmlformats.org/officeDocument/2006/relationships/image" Target="../media/image9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8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8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8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8.png"/><Relationship Id="rId4" Type="http://schemas.openxmlformats.org/officeDocument/2006/relationships/image" Target="../media/image27.png"/><Relationship Id="rId5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8.png"/><Relationship Id="rId4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1.png"/><Relationship Id="rId4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4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5.png"/><Relationship Id="rId4" Type="http://schemas.openxmlformats.org/officeDocument/2006/relationships/hyperlink" Target="http://www.asimovinstitute.org/neural-network-zo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2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82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2.png"/><Relationship Id="rId4" Type="http://schemas.openxmlformats.org/officeDocument/2006/relationships/image" Target="../media/image92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hyperlink" Target="https://medium.com/@santi.pdp/how-pytorch-transposed-convs1d-work-a7adac63c4a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4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7.png"/><Relationship Id="rId4" Type="http://schemas.openxmlformats.org/officeDocument/2006/relationships/image" Target="../media/image45.png"/><Relationship Id="rId5" Type="http://schemas.openxmlformats.org/officeDocument/2006/relationships/hyperlink" Target="https://arxiv.org/abs/1611.01576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image" Target="../media/image49.png"/><Relationship Id="rId6" Type="http://schemas.openxmlformats.org/officeDocument/2006/relationships/image" Target="../media/image50.png"/><Relationship Id="rId7" Type="http://schemas.openxmlformats.org/officeDocument/2006/relationships/hyperlink" Target="https://github.com/salesforce/pytorch-qrn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5.png"/><Relationship Id="rId4" Type="http://schemas.openxmlformats.org/officeDocument/2006/relationships/hyperlink" Target="http://www.asimovinstitute.org/neural-network-zoo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png"/><Relationship Id="rId4" Type="http://schemas.openxmlformats.org/officeDocument/2006/relationships/image" Target="../media/image52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Relationship Id="rId5" Type="http://schemas.openxmlformats.org/officeDocument/2006/relationships/image" Target="../media/image55.pn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6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jpg"/><Relationship Id="rId4" Type="http://schemas.openxmlformats.org/officeDocument/2006/relationships/image" Target="../media/image69.jpg"/><Relationship Id="rId5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1.png"/><Relationship Id="rId4" Type="http://schemas.openxmlformats.org/officeDocument/2006/relationships/image" Target="../media/image63.jpg"/><Relationship Id="rId5" Type="http://schemas.openxmlformats.org/officeDocument/2006/relationships/hyperlink" Target="http://www.cv-foundation.org/openaccess/content_cvpr_2015/html/Szegedy_Going_Deeper_With_2015_CVPR_paper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hyperlink" Target="http://arxiv.org/abs/1312.440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3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8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jpg"/><Relationship Id="rId4" Type="http://schemas.openxmlformats.org/officeDocument/2006/relationships/image" Target="../media/image69.jpg"/><Relationship Id="rId5" Type="http://schemas.openxmlformats.org/officeDocument/2006/relationships/image" Target="../media/image67.png"/><Relationship Id="rId6" Type="http://schemas.openxmlformats.org/officeDocument/2006/relationships/image" Target="../media/image94.jpg"/><Relationship Id="rId7" Type="http://schemas.openxmlformats.org/officeDocument/2006/relationships/image" Target="../media/image8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cv-foundation.org/openaccess/content_cvpr_2016/html/He_Deep_Residual_Learning_CVPR_2016_paper.html" TargetMode="External"/><Relationship Id="rId4" Type="http://schemas.openxmlformats.org/officeDocument/2006/relationships/hyperlink" Target="http://image-net.org/challenges/talks/ilsvrc2015_deep_residual_learning_kaiminghe.pdf" TargetMode="External"/><Relationship Id="rId5" Type="http://schemas.openxmlformats.org/officeDocument/2006/relationships/image" Target="../media/image9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6.png"/><Relationship Id="rId4" Type="http://schemas.openxmlformats.org/officeDocument/2006/relationships/hyperlink" Target="http://fcn.berkeleyvision.or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rxiv.org/pdf/1505.04597.pdf" TargetMode="External"/><Relationship Id="rId4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bDwAPU_jsmMynS3EDdq0KSEQZ3JCYoah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7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0.png"/><Relationship Id="rId5" Type="http://schemas.openxmlformats.org/officeDocument/2006/relationships/image" Target="../media/image7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4.jpg"/><Relationship Id="rId4" Type="http://schemas.openxmlformats.org/officeDocument/2006/relationships/image" Target="../media/image76.png"/><Relationship Id="rId5" Type="http://schemas.openxmlformats.org/officeDocument/2006/relationships/image" Target="../media/image79.png"/><Relationship Id="rId6" Type="http://schemas.openxmlformats.org/officeDocument/2006/relationships/image" Target="../media/image77.png"/><Relationship Id="rId7" Type="http://schemas.openxmlformats.org/officeDocument/2006/relationships/image" Target="../media/image75.png"/><Relationship Id="rId8" Type="http://schemas.openxmlformats.org/officeDocument/2006/relationships/image" Target="../media/image80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8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3.png"/><Relationship Id="rId4" Type="http://schemas.openxmlformats.org/officeDocument/2006/relationships/image" Target="../media/image90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83.png"/><Relationship Id="rId4" Type="http://schemas.openxmlformats.org/officeDocument/2006/relationships/image" Target="../media/image90.png"/><Relationship Id="rId5" Type="http://schemas.openxmlformats.org/officeDocument/2006/relationships/image" Target="../media/image91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arxiv.org/abs/1511.06434" TargetMode="External"/><Relationship Id="rId4" Type="http://schemas.openxmlformats.org/officeDocument/2006/relationships/image" Target="../media/image8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hyperlink" Target="https://github.com/pytorch/examples/blob/master/dcgan/mai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png"/><Relationship Id="rId4" Type="http://schemas.openxmlformats.org/officeDocument/2006/relationships/image" Target="../media/image89.png"/><Relationship Id="rId5" Type="http://schemas.openxmlformats.org/officeDocument/2006/relationships/hyperlink" Target="https://github.com/pytorch/examples/blob/master/dcgan/mai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8"/>
          <p:cNvSpPr txBox="1"/>
          <p:nvPr/>
        </p:nvSpPr>
        <p:spPr>
          <a:xfrm>
            <a:off x="0" y="1871000"/>
            <a:ext cx="9021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Architectures</a:t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5" name="Google Shape;2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350" y="36275"/>
            <a:ext cx="592922" cy="6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8"/>
          <p:cNvSpPr/>
          <p:nvPr/>
        </p:nvSpPr>
        <p:spPr>
          <a:xfrm>
            <a:off x="7578900" y="63125"/>
            <a:ext cx="1488900" cy="56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#DLBCN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68"/>
          <p:cNvSpPr txBox="1"/>
          <p:nvPr/>
        </p:nvSpPr>
        <p:spPr>
          <a:xfrm>
            <a:off x="2785553" y="3453100"/>
            <a:ext cx="3655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Santiago Pascual de la Puente</a:t>
            </a:r>
            <a:endParaRPr sz="15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santi.pascual@upc.edu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Universitat Politècnica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Image result for UPC talp" id="288" name="Google Shape;288;p68"/>
          <p:cNvPicPr preferRelativeResize="0"/>
          <p:nvPr/>
        </p:nvPicPr>
        <p:blipFill rotWithShape="1">
          <a:blip r:embed="rId4">
            <a:alphaModFix/>
          </a:blip>
          <a:srcRect b="13991" l="3197" r="5185" t="13665"/>
          <a:stretch/>
        </p:blipFill>
        <p:spPr>
          <a:xfrm>
            <a:off x="4005350" y="4251750"/>
            <a:ext cx="1216200" cy="619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8"/>
          <p:cNvSpPr txBox="1"/>
          <p:nvPr/>
        </p:nvSpPr>
        <p:spPr>
          <a:xfrm>
            <a:off x="-31600" y="2658300"/>
            <a:ext cx="9290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latin typeface="Ubuntu"/>
                <a:ea typeface="Ubuntu"/>
                <a:cs typeface="Ubuntu"/>
                <a:sym typeface="Ubuntu"/>
              </a:rPr>
              <a:t>A Review of neural network architectures and their compositions, with code snippets in PyTorch!</a:t>
            </a:r>
            <a:endParaRPr b="1" sz="1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0" name="Google Shape;2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50" y="133075"/>
            <a:ext cx="2185025" cy="5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7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78" name="Google Shape;378;p77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379" name="Google Shape;379;p77"/>
          <p:cNvCxnSpPr>
            <a:endCxn id="378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77"/>
          <p:cNvCxnSpPr>
            <a:endCxn id="378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77"/>
          <p:cNvCxnSpPr>
            <a:endCxn id="378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77"/>
          <p:cNvCxnSpPr>
            <a:endCxn id="378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77"/>
          <p:cNvCxnSpPr>
            <a:stCxn id="378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77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85" name="Google Shape;385;p77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86" name="Google Shape;386;p77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87" name="Google Shape;387;p77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88" name="Google Shape;388;p77"/>
          <p:cNvSpPr txBox="1"/>
          <p:nvPr/>
        </p:nvSpPr>
        <p:spPr>
          <a:xfrm>
            <a:off x="2585225" y="3097100"/>
            <a:ext cx="1186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{-inf, inf}</a:t>
            </a:r>
            <a:endParaRPr/>
          </a:p>
        </p:txBody>
      </p:sp>
      <p:sp>
        <p:nvSpPr>
          <p:cNvPr id="389" name="Google Shape;389;p77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0" name="Google Shape;390;p77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1" name="Google Shape;391;p77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2" name="Google Shape;392;p77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3" name="Google Shape;393;p77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No activation makes it a </a:t>
            </a:r>
            <a:r>
              <a:rPr b="1" lang="ca"/>
              <a:t>linear</a:t>
            </a:r>
            <a:r>
              <a:rPr b="1" lang="ca"/>
              <a:t> regression</a:t>
            </a:r>
            <a:r>
              <a:rPr lang="ca"/>
              <a:t>:</a:t>
            </a:r>
            <a:endParaRPr/>
          </a:p>
        </p:txBody>
      </p:sp>
      <p:pic>
        <p:nvPicPr>
          <p:cNvPr id="394" name="Google Shape;3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75" y="2465025"/>
            <a:ext cx="3200389" cy="6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8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Multiclass classifier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0" name="Google Shape;400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01" name="Google Shape;401;p78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many units. Softmax activation makes it a “softmax classifier”.</a:t>
            </a:r>
            <a:endParaRPr/>
          </a:p>
        </p:txBody>
      </p:sp>
      <p:pic>
        <p:nvPicPr>
          <p:cNvPr id="402" name="Google Shape;4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625" y="2320425"/>
            <a:ext cx="4197253" cy="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8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04" name="Google Shape;404;p78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05" name="Google Shape;405;p78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06" name="Google Shape;406;p78"/>
          <p:cNvCxnSpPr>
            <a:stCxn id="407" idx="6"/>
            <a:endCxn id="403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78"/>
          <p:cNvCxnSpPr>
            <a:stCxn id="407" idx="6"/>
            <a:endCxn id="404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9" name="Google Shape;409;p78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10" name="Google Shape;410;p78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8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8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8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8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4" name="Google Shape;414;p78"/>
          <p:cNvCxnSpPr>
            <a:stCxn id="407" idx="6"/>
            <a:endCxn id="405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78"/>
          <p:cNvCxnSpPr>
            <a:stCxn id="411" idx="6"/>
            <a:endCxn id="403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78"/>
          <p:cNvCxnSpPr>
            <a:stCxn id="411" idx="6"/>
            <a:endCxn id="404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78"/>
          <p:cNvCxnSpPr>
            <a:stCxn id="411" idx="6"/>
            <a:endCxn id="405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78"/>
          <p:cNvCxnSpPr>
            <a:stCxn id="412" idx="6"/>
            <a:endCxn id="403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78"/>
          <p:cNvCxnSpPr>
            <a:stCxn id="412" idx="6"/>
            <a:endCxn id="404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78"/>
          <p:cNvCxnSpPr>
            <a:endCxn id="405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78"/>
          <p:cNvCxnSpPr>
            <a:stCxn id="413" idx="6"/>
            <a:endCxn id="403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78"/>
          <p:cNvCxnSpPr>
            <a:stCxn id="413" idx="6"/>
            <a:endCxn id="404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78"/>
          <p:cNvCxnSpPr>
            <a:stCxn id="413" idx="6"/>
            <a:endCxn id="405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78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25" name="Google Shape;425;p78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26" name="Google Shape;426;p78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27" name="Google Shape;427;p78"/>
          <p:cNvCxnSpPr>
            <a:stCxn id="407" idx="6"/>
            <a:endCxn id="425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78"/>
          <p:cNvCxnSpPr>
            <a:stCxn id="411" idx="6"/>
            <a:endCxn id="425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78"/>
          <p:cNvCxnSpPr>
            <a:stCxn id="412" idx="6"/>
            <a:endCxn id="425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78"/>
          <p:cNvCxnSpPr>
            <a:stCxn id="413" idx="6"/>
            <a:endCxn id="425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>
            <p:ph type="title"/>
          </p:nvPr>
        </p:nvSpPr>
        <p:spPr>
          <a:xfrm>
            <a:off x="108575" y="4912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6" name="Google Shape;43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37" name="Google Shape;437;p79"/>
          <p:cNvSpPr txBox="1"/>
          <p:nvPr/>
        </p:nvSpPr>
        <p:spPr>
          <a:xfrm>
            <a:off x="4623500" y="1456775"/>
            <a:ext cx="4246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Many f</a:t>
            </a:r>
            <a:r>
              <a:rPr lang="ca"/>
              <a:t>ully connected layers with many units.</a:t>
            </a:r>
            <a:endParaRPr/>
          </a:p>
        </p:txBody>
      </p:sp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6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27" y="2112475"/>
            <a:ext cx="36861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9"/>
          <p:cNvSpPr txBox="1"/>
          <p:nvPr/>
        </p:nvSpPr>
        <p:spPr>
          <a:xfrm>
            <a:off x="4623500" y="930475"/>
            <a:ext cx="4119900" cy="393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This is also a deep neural network of course.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When input is discrete...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6" name="Google Shape;44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47" name="Google Shape;447;p80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usually take one-hot codes as discrete tokens. Can we use a Linear layer to process it?</a:t>
            </a:r>
            <a:endParaRPr/>
          </a:p>
        </p:txBody>
      </p:sp>
      <p:sp>
        <p:nvSpPr>
          <p:cNvPr id="448" name="Google Shape;448;p80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49" name="Google Shape;449;p80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50" name="Google Shape;450;p80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51" name="Google Shape;451;p80"/>
          <p:cNvCxnSpPr>
            <a:stCxn id="452" idx="6"/>
            <a:endCxn id="448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80"/>
          <p:cNvCxnSpPr>
            <a:stCxn id="452" idx="6"/>
            <a:endCxn id="449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54" name="Google Shape;454;p80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55" name="Google Shape;455;p80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0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6" name="Google Shape;456;p80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457" name="Google Shape;457;p80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8" name="Google Shape;458;p80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459" name="Google Shape;459;p80"/>
          <p:cNvCxnSpPr>
            <a:stCxn id="452" idx="6"/>
            <a:endCxn id="450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80"/>
          <p:cNvCxnSpPr>
            <a:stCxn id="456" idx="6"/>
            <a:endCxn id="448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80"/>
          <p:cNvCxnSpPr>
            <a:stCxn id="456" idx="6"/>
            <a:endCxn id="449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80"/>
          <p:cNvCxnSpPr>
            <a:stCxn id="456" idx="6"/>
            <a:endCxn id="450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80"/>
          <p:cNvCxnSpPr>
            <a:stCxn id="457" idx="6"/>
            <a:endCxn id="448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80"/>
          <p:cNvCxnSpPr>
            <a:stCxn id="457" idx="6"/>
            <a:endCxn id="449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80"/>
          <p:cNvCxnSpPr>
            <a:endCxn id="450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80"/>
          <p:cNvCxnSpPr>
            <a:stCxn id="458" idx="6"/>
            <a:endCxn id="448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80"/>
          <p:cNvCxnSpPr>
            <a:stCxn id="458" idx="6"/>
            <a:endCxn id="449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80"/>
          <p:cNvCxnSpPr>
            <a:stCxn id="458" idx="6"/>
            <a:endCxn id="450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80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70" name="Google Shape;470;p80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71" name="Google Shape;471;p80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72" name="Google Shape;472;p80"/>
          <p:cNvCxnSpPr>
            <a:stCxn id="452" idx="6"/>
            <a:endCxn id="470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80"/>
          <p:cNvCxnSpPr>
            <a:stCxn id="456" idx="6"/>
            <a:endCxn id="470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80"/>
          <p:cNvCxnSpPr>
            <a:stCxn id="457" idx="6"/>
            <a:endCxn id="470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80"/>
          <p:cNvCxnSpPr>
            <a:stCxn id="458" idx="6"/>
            <a:endCxn id="470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80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477" name="Google Shape;4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675" y="1974663"/>
            <a:ext cx="57912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325" y="2870638"/>
            <a:ext cx="44386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84" name="Google Shape;4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25" y="1068775"/>
            <a:ext cx="3947674" cy="34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81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1"/>
          <p:cNvSpPr/>
          <p:nvPr/>
        </p:nvSpPr>
        <p:spPr>
          <a:xfrm>
            <a:off x="2254045" y="3046825"/>
            <a:ext cx="1535600" cy="171582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87" name="Google Shape;487;p81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8" name="Google Shape;488;p81"/>
          <p:cNvSpPr txBox="1"/>
          <p:nvPr/>
        </p:nvSpPr>
        <p:spPr>
          <a:xfrm>
            <a:off x="594575" y="964900"/>
            <a:ext cx="32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Each x as an Integer 0 or 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4" name="Google Shape;49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95" name="Google Shape;495;p82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Embedding layer makes an efficient lookup operation, not a full matrix multiplication (</a:t>
            </a:r>
            <a:r>
              <a:rPr b="1" lang="ca"/>
              <a:t>just select one-hot index column from weight matrix!</a:t>
            </a:r>
            <a:r>
              <a:rPr lang="ca"/>
              <a:t>)</a:t>
            </a:r>
            <a:endParaRPr/>
          </a:p>
        </p:txBody>
      </p:sp>
      <p:sp>
        <p:nvSpPr>
          <p:cNvPr id="496" name="Google Shape;496;p82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97" name="Google Shape;497;p82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98" name="Google Shape;498;p82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99" name="Google Shape;499;p82"/>
          <p:cNvCxnSpPr>
            <a:stCxn id="500" idx="6"/>
            <a:endCxn id="496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82"/>
          <p:cNvCxnSpPr>
            <a:stCxn id="500" idx="6"/>
            <a:endCxn id="497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2" name="Google Shape;502;p82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503" name="Google Shape;503;p82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2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4" name="Google Shape;504;p82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505" name="Google Shape;505;p82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6" name="Google Shape;506;p82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507" name="Google Shape;507;p82"/>
          <p:cNvCxnSpPr>
            <a:stCxn id="500" idx="6"/>
            <a:endCxn id="498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82"/>
          <p:cNvCxnSpPr>
            <a:stCxn id="504" idx="6"/>
            <a:endCxn id="496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82"/>
          <p:cNvCxnSpPr>
            <a:stCxn id="504" idx="6"/>
            <a:endCxn id="497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82"/>
          <p:cNvCxnSpPr>
            <a:stCxn id="504" idx="6"/>
            <a:endCxn id="498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82"/>
          <p:cNvCxnSpPr>
            <a:stCxn id="505" idx="6"/>
            <a:endCxn id="496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82"/>
          <p:cNvCxnSpPr>
            <a:stCxn id="505" idx="6"/>
            <a:endCxn id="497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82"/>
          <p:cNvCxnSpPr>
            <a:endCxn id="498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82"/>
          <p:cNvCxnSpPr>
            <a:stCxn id="506" idx="6"/>
            <a:endCxn id="496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82"/>
          <p:cNvCxnSpPr>
            <a:stCxn id="506" idx="6"/>
            <a:endCxn id="497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82"/>
          <p:cNvCxnSpPr>
            <a:stCxn id="506" idx="6"/>
            <a:endCxn id="498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82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518" name="Google Shape;518;p82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19" name="Google Shape;519;p82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520" name="Google Shape;520;p82"/>
          <p:cNvCxnSpPr>
            <a:stCxn id="500" idx="6"/>
            <a:endCxn id="518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82"/>
          <p:cNvCxnSpPr>
            <a:stCxn id="504" idx="6"/>
            <a:endCxn id="518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82"/>
          <p:cNvCxnSpPr>
            <a:stCxn id="505" idx="6"/>
            <a:endCxn id="518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82"/>
          <p:cNvCxnSpPr>
            <a:stCxn id="506" idx="6"/>
            <a:endCxn id="518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82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525" name="Google Shape;5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100" y="2468688"/>
            <a:ext cx="55054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088" y="3307688"/>
            <a:ext cx="46196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32" name="Google Shape;532;p8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33" name="Google Shape;533;p83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619275" y="1909250"/>
            <a:ext cx="2516751" cy="194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7-04 a les 22.49.38.png" id="534" name="Google Shape;5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6" y="1770726"/>
            <a:ext cx="1875880" cy="221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3"/>
          <p:cNvSpPr/>
          <p:nvPr/>
        </p:nvSpPr>
        <p:spPr>
          <a:xfrm>
            <a:off x="2904675" y="3298850"/>
            <a:ext cx="427200" cy="4749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3"/>
          <p:cNvSpPr txBox="1"/>
          <p:nvPr/>
        </p:nvSpPr>
        <p:spPr>
          <a:xfrm>
            <a:off x="2739300" y="27496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cxnSp>
        <p:nvCxnSpPr>
          <p:cNvPr id="537" name="Google Shape;537;p83"/>
          <p:cNvCxnSpPr/>
          <p:nvPr/>
        </p:nvCxnSpPr>
        <p:spPr>
          <a:xfrm>
            <a:off x="5556350" y="387327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83"/>
          <p:cNvSpPr txBox="1"/>
          <p:nvPr/>
        </p:nvSpPr>
        <p:spPr>
          <a:xfrm>
            <a:off x="6381275" y="37361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39" name="Google Shape;539;p83"/>
          <p:cNvSpPr/>
          <p:nvPr/>
        </p:nvSpPr>
        <p:spPr>
          <a:xfrm>
            <a:off x="3701088" y="2065575"/>
            <a:ext cx="1719600" cy="15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Rotation 90</a:t>
            </a:r>
            <a:r>
              <a:rPr baseline="30000" lang="ca" sz="2400"/>
              <a:t>o</a:t>
            </a:r>
            <a:endParaRPr baseline="30000" sz="2400"/>
          </a:p>
        </p:txBody>
      </p:sp>
      <p:sp>
        <p:nvSpPr>
          <p:cNvPr id="540" name="Google Shape;540;p83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3"/>
          <p:cNvSpPr txBox="1"/>
          <p:nvPr/>
        </p:nvSpPr>
        <p:spPr>
          <a:xfrm>
            <a:off x="247800" y="4118700"/>
            <a:ext cx="1461300" cy="34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Recurrent Layer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2" name="Google Shape;542;p83"/>
          <p:cNvSpPr/>
          <p:nvPr/>
        </p:nvSpPr>
        <p:spPr>
          <a:xfrm>
            <a:off x="628971" y="3144500"/>
            <a:ext cx="320600" cy="974200"/>
          </a:xfrm>
          <a:custGeom>
            <a:rect b="b" l="l" r="r" t="t"/>
            <a:pathLst>
              <a:path extrusionOk="0" h="38968" w="12824">
                <a:moveTo>
                  <a:pt x="12824" y="0"/>
                </a:moveTo>
                <a:cubicBezTo>
                  <a:pt x="11558" y="660"/>
                  <a:pt x="7155" y="2146"/>
                  <a:pt x="5229" y="3962"/>
                </a:cubicBezTo>
                <a:cubicBezTo>
                  <a:pt x="3303" y="5778"/>
                  <a:pt x="2092" y="7925"/>
                  <a:pt x="1266" y="10897"/>
                </a:cubicBezTo>
                <a:cubicBezTo>
                  <a:pt x="440" y="13869"/>
                  <a:pt x="-275" y="18052"/>
                  <a:pt x="275" y="21795"/>
                </a:cubicBezTo>
                <a:cubicBezTo>
                  <a:pt x="825" y="25538"/>
                  <a:pt x="3742" y="30492"/>
                  <a:pt x="4568" y="33354"/>
                </a:cubicBezTo>
                <a:cubicBezTo>
                  <a:pt x="5394" y="36216"/>
                  <a:pt x="5119" y="38032"/>
                  <a:pt x="5229" y="389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3" name="Google Shape;543;p83"/>
          <p:cNvSpPr/>
          <p:nvPr/>
        </p:nvSpPr>
        <p:spPr>
          <a:xfrm rot="2134830">
            <a:off x="55836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3"/>
          <p:cNvSpPr/>
          <p:nvPr/>
        </p:nvSpPr>
        <p:spPr>
          <a:xfrm rot="2134830">
            <a:off x="62809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3"/>
          <p:cNvSpPr/>
          <p:nvPr/>
        </p:nvSpPr>
        <p:spPr>
          <a:xfrm rot="2134830">
            <a:off x="6970006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51" name="Google Shape;551;p8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52" name="Google Shape;552;p84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715175" y="1876225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84"/>
          <p:cNvCxnSpPr/>
          <p:nvPr/>
        </p:nvCxnSpPr>
        <p:spPr>
          <a:xfrm>
            <a:off x="652275" y="381692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84"/>
          <p:cNvSpPr txBox="1"/>
          <p:nvPr/>
        </p:nvSpPr>
        <p:spPr>
          <a:xfrm>
            <a:off x="1507875" y="3884725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55" name="Google Shape;555;p84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601" y="563125"/>
            <a:ext cx="4026528" cy="40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00" y="1120775"/>
            <a:ext cx="2743350" cy="456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63" name="Google Shape;563;p8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64" name="Google Shape;564;p85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85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85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67" name="Google Shape;567;p85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651" y="1542825"/>
            <a:ext cx="5229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5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413" y="3436362"/>
            <a:ext cx="6689175" cy="141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76" name="Google Shape;576;p8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77" name="Google Shape;577;p86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86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86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80" name="Google Shape;580;p86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6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051" y="1386650"/>
            <a:ext cx="51530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6"/>
          <p:cNvSpPr txBox="1"/>
          <p:nvPr/>
        </p:nvSpPr>
        <p:spPr>
          <a:xfrm>
            <a:off x="3707100" y="821450"/>
            <a:ext cx="45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0000"/>
                </a:solidFill>
              </a:rPr>
              <a:t>BEWARE with axis definition in the 3D Tensor!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Outline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Google Shape;296;p69"/>
          <p:cNvSpPr txBox="1"/>
          <p:nvPr>
            <p:ph idx="1" type="body"/>
          </p:nvPr>
        </p:nvSpPr>
        <p:spPr>
          <a:xfrm>
            <a:off x="457200" y="946225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What is in here?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Basic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Fully Connected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Recurrent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Convolutional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Advanced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Hybrid CNN/RNN = QRNN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Auto-Encoders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Deep Classifiers/Deep Regressors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Residual Connections/Skip Connections, U-Net and SEGAN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GANs (DCGAN)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Conclusions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90" name="Google Shape;590;p8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91" name="Google Shape;591;p87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87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87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94" name="Google Shape;594;p87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7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751" y="1258050"/>
            <a:ext cx="343852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7"/>
          <p:cNvSpPr txBox="1"/>
          <p:nvPr/>
        </p:nvSpPr>
        <p:spPr>
          <a:xfrm>
            <a:off x="4111650" y="2599600"/>
            <a:ext cx="38802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4A86E8"/>
                </a:solidFill>
              </a:rPr>
              <a:t>Last time-step state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599" name="Google Shape;599;p87"/>
          <p:cNvSpPr/>
          <p:nvPr/>
        </p:nvSpPr>
        <p:spPr>
          <a:xfrm>
            <a:off x="3186975" y="1551075"/>
            <a:ext cx="126300" cy="66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7"/>
          <p:cNvSpPr/>
          <p:nvPr/>
        </p:nvSpPr>
        <p:spPr>
          <a:xfrm>
            <a:off x="3319050" y="1815275"/>
            <a:ext cx="817350" cy="982450"/>
          </a:xfrm>
          <a:custGeom>
            <a:rect b="b" l="l" r="r" t="t"/>
            <a:pathLst>
              <a:path extrusionOk="0" h="39298" w="32694">
                <a:moveTo>
                  <a:pt x="0" y="0"/>
                </a:moveTo>
                <a:cubicBezTo>
                  <a:pt x="2202" y="826"/>
                  <a:pt x="9908" y="1320"/>
                  <a:pt x="13210" y="4953"/>
                </a:cubicBezTo>
                <a:cubicBezTo>
                  <a:pt x="16513" y="8586"/>
                  <a:pt x="18329" y="17283"/>
                  <a:pt x="19815" y="21796"/>
                </a:cubicBezTo>
                <a:cubicBezTo>
                  <a:pt x="21301" y="26309"/>
                  <a:pt x="19981" y="29116"/>
                  <a:pt x="22127" y="32033"/>
                </a:cubicBezTo>
                <a:cubicBezTo>
                  <a:pt x="24274" y="34950"/>
                  <a:pt x="30933" y="38087"/>
                  <a:pt x="32694" y="39298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06" name="Google Shape;606;p8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607" name="Google Shape;607;p88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20900" y="13396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88"/>
          <p:cNvCxnSpPr/>
          <p:nvPr/>
        </p:nvCxnSpPr>
        <p:spPr>
          <a:xfrm>
            <a:off x="575475" y="32060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88"/>
          <p:cNvSpPr txBox="1"/>
          <p:nvPr/>
        </p:nvSpPr>
        <p:spPr>
          <a:xfrm>
            <a:off x="1431075" y="32738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610" name="Google Shape;610;p88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8"/>
          <p:cNvSpPr txBox="1"/>
          <p:nvPr/>
        </p:nvSpPr>
        <p:spPr>
          <a:xfrm>
            <a:off x="4053850" y="432450"/>
            <a:ext cx="4433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000"/>
              <a:t>Connecting an RNN with a FC layer</a:t>
            </a:r>
            <a:endParaRPr b="1" sz="2000"/>
          </a:p>
        </p:txBody>
      </p:sp>
      <p:pic>
        <p:nvPicPr>
          <p:cNvPr id="612" name="Google Shape;61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76" y="1079825"/>
            <a:ext cx="5214333" cy="360465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8"/>
          <p:cNvSpPr/>
          <p:nvPr/>
        </p:nvSpPr>
        <p:spPr>
          <a:xfrm>
            <a:off x="602825" y="2079450"/>
            <a:ext cx="2434800" cy="48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8"/>
          <p:cNvSpPr/>
          <p:nvPr/>
        </p:nvSpPr>
        <p:spPr>
          <a:xfrm>
            <a:off x="3063125" y="2145500"/>
            <a:ext cx="421050" cy="214675"/>
          </a:xfrm>
          <a:custGeom>
            <a:rect b="b" l="l" r="r" t="t"/>
            <a:pathLst>
              <a:path extrusionOk="0" h="8587" w="16842">
                <a:moveTo>
                  <a:pt x="0" y="8587"/>
                </a:moveTo>
                <a:cubicBezTo>
                  <a:pt x="1706" y="7431"/>
                  <a:pt x="7430" y="3083"/>
                  <a:pt x="10237" y="1652"/>
                </a:cubicBezTo>
                <a:cubicBezTo>
                  <a:pt x="13044" y="221"/>
                  <a:pt x="15741" y="275"/>
                  <a:pt x="1684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5" name="Google Shape;615;p88"/>
          <p:cNvSpPr/>
          <p:nvPr/>
        </p:nvSpPr>
        <p:spPr>
          <a:xfrm>
            <a:off x="602825" y="1450413"/>
            <a:ext cx="2434800" cy="4803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8"/>
          <p:cNvSpPr/>
          <p:nvPr/>
        </p:nvSpPr>
        <p:spPr>
          <a:xfrm>
            <a:off x="3054875" y="1790500"/>
            <a:ext cx="429300" cy="520125"/>
          </a:xfrm>
          <a:custGeom>
            <a:rect b="b" l="l" r="r" t="t"/>
            <a:pathLst>
              <a:path extrusionOk="0" h="20805" w="17172">
                <a:moveTo>
                  <a:pt x="0" y="0"/>
                </a:moveTo>
                <a:cubicBezTo>
                  <a:pt x="936" y="1266"/>
                  <a:pt x="3798" y="5229"/>
                  <a:pt x="5614" y="7596"/>
                </a:cubicBezTo>
                <a:cubicBezTo>
                  <a:pt x="7430" y="9963"/>
                  <a:pt x="8972" y="11999"/>
                  <a:pt x="10898" y="14200"/>
                </a:cubicBezTo>
                <a:cubicBezTo>
                  <a:pt x="12824" y="16402"/>
                  <a:pt x="16126" y="19704"/>
                  <a:pt x="17172" y="20805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7" name="Google Shape;617;p88"/>
          <p:cNvSpPr txBox="1"/>
          <p:nvPr/>
        </p:nvSpPr>
        <p:spPr>
          <a:xfrm>
            <a:off x="999075" y="3755425"/>
            <a:ext cx="18906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with batch_first=False this straightforward connection would NOT work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23" name="Google Shape;6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5" name="Google Shape;62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9"/>
          <p:cNvSpPr/>
          <p:nvPr/>
        </p:nvSpPr>
        <p:spPr>
          <a:xfrm>
            <a:off x="6646225" y="22872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9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33" name="Google Shape;6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35" name="Google Shape;63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0"/>
          <p:cNvSpPr/>
          <p:nvPr/>
        </p:nvSpPr>
        <p:spPr>
          <a:xfrm>
            <a:off x="6646225" y="21348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0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  <p:sp>
        <p:nvSpPr>
          <p:cNvPr id="638" name="Google Shape;638;p90"/>
          <p:cNvSpPr/>
          <p:nvPr/>
        </p:nvSpPr>
        <p:spPr>
          <a:xfrm>
            <a:off x="6679275" y="3385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39" name="Google Shape;639;p90"/>
          <p:cNvSpPr/>
          <p:nvPr/>
        </p:nvSpPr>
        <p:spPr>
          <a:xfrm>
            <a:off x="6679275" y="3950475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</a:t>
            </a:r>
            <a:r>
              <a:rPr lang="ca"/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45" name="Google Shape;645;p9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6" name="Google Shape;646;p91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91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pic>
        <p:nvPicPr>
          <p:cNvPr id="648" name="Google Shape;6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0" y="821450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1"/>
          <p:cNvSpPr/>
          <p:nvPr/>
        </p:nvSpPr>
        <p:spPr>
          <a:xfrm>
            <a:off x="4829875" y="1346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50" name="Google Shape;650;p91"/>
          <p:cNvSpPr/>
          <p:nvPr/>
        </p:nvSpPr>
        <p:spPr>
          <a:xfrm>
            <a:off x="4829875" y="1892750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ht</a:t>
            </a:r>
            <a:endParaRPr/>
          </a:p>
        </p:txBody>
      </p:sp>
      <p:pic>
        <p:nvPicPr>
          <p:cNvPr id="651" name="Google Shape;65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450" y="2662135"/>
            <a:ext cx="4804343" cy="226291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1"/>
          <p:cNvSpPr/>
          <p:nvPr/>
        </p:nvSpPr>
        <p:spPr>
          <a:xfrm>
            <a:off x="3498464" y="1647741"/>
            <a:ext cx="2556950" cy="1802200"/>
          </a:xfrm>
          <a:custGeom>
            <a:rect b="b" l="l" r="r" t="t"/>
            <a:pathLst>
              <a:path extrusionOk="0" h="72088" w="102278">
                <a:moveTo>
                  <a:pt x="72081" y="96"/>
                </a:moveTo>
                <a:cubicBezTo>
                  <a:pt x="74998" y="371"/>
                  <a:pt x="84575" y="-840"/>
                  <a:pt x="89584" y="1747"/>
                </a:cubicBezTo>
                <a:cubicBezTo>
                  <a:pt x="94593" y="4334"/>
                  <a:pt x="103289" y="9948"/>
                  <a:pt x="102133" y="15617"/>
                </a:cubicBezTo>
                <a:cubicBezTo>
                  <a:pt x="100977" y="21286"/>
                  <a:pt x="92942" y="32405"/>
                  <a:pt x="82649" y="35762"/>
                </a:cubicBezTo>
                <a:cubicBezTo>
                  <a:pt x="72357" y="39120"/>
                  <a:pt x="51716" y="35157"/>
                  <a:pt x="40378" y="35762"/>
                </a:cubicBezTo>
                <a:cubicBezTo>
                  <a:pt x="29040" y="36368"/>
                  <a:pt x="21334" y="36588"/>
                  <a:pt x="14619" y="39395"/>
                </a:cubicBezTo>
                <a:cubicBezTo>
                  <a:pt x="7904" y="42202"/>
                  <a:pt x="-626" y="47155"/>
                  <a:pt x="89" y="52604"/>
                </a:cubicBezTo>
                <a:cubicBezTo>
                  <a:pt x="805" y="58053"/>
                  <a:pt x="15775" y="68841"/>
                  <a:pt x="18912" y="72088"/>
                </a:cubicBezTo>
              </a:path>
            </a:pathLst>
          </a:cu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3" name="Google Shape;653;p91"/>
          <p:cNvSpPr/>
          <p:nvPr/>
        </p:nvSpPr>
        <p:spPr>
          <a:xfrm>
            <a:off x="3315610" y="2109141"/>
            <a:ext cx="2325900" cy="1332550"/>
          </a:xfrm>
          <a:custGeom>
            <a:rect b="b" l="l" r="r" t="t"/>
            <a:pathLst>
              <a:path extrusionOk="0" h="53302" w="93036">
                <a:moveTo>
                  <a:pt x="79066" y="464"/>
                </a:moveTo>
                <a:cubicBezTo>
                  <a:pt x="80552" y="464"/>
                  <a:pt x="85725" y="-527"/>
                  <a:pt x="87982" y="464"/>
                </a:cubicBezTo>
                <a:cubicBezTo>
                  <a:pt x="90239" y="1455"/>
                  <a:pt x="94147" y="4372"/>
                  <a:pt x="92606" y="6408"/>
                </a:cubicBezTo>
                <a:cubicBezTo>
                  <a:pt x="91065" y="8445"/>
                  <a:pt x="88919" y="11637"/>
                  <a:pt x="78736" y="12683"/>
                </a:cubicBezTo>
                <a:cubicBezTo>
                  <a:pt x="68554" y="13729"/>
                  <a:pt x="40152" y="12683"/>
                  <a:pt x="31511" y="12683"/>
                </a:cubicBezTo>
                <a:cubicBezTo>
                  <a:pt x="22870" y="12683"/>
                  <a:pt x="30631" y="11197"/>
                  <a:pt x="26888" y="12683"/>
                </a:cubicBezTo>
                <a:cubicBezTo>
                  <a:pt x="23145" y="14169"/>
                  <a:pt x="13513" y="18187"/>
                  <a:pt x="9055" y="21599"/>
                </a:cubicBezTo>
                <a:cubicBezTo>
                  <a:pt x="4597" y="25011"/>
                  <a:pt x="688" y="29139"/>
                  <a:pt x="138" y="33157"/>
                </a:cubicBezTo>
                <a:cubicBezTo>
                  <a:pt x="-412" y="37175"/>
                  <a:pt x="3827" y="42350"/>
                  <a:pt x="5753" y="45707"/>
                </a:cubicBezTo>
                <a:cubicBezTo>
                  <a:pt x="7680" y="49065"/>
                  <a:pt x="10706" y="52036"/>
                  <a:pt x="11697" y="53302"/>
                </a:cubicBez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4" name="Google Shape;654;p91"/>
          <p:cNvSpPr txBox="1"/>
          <p:nvPr/>
        </p:nvSpPr>
        <p:spPr>
          <a:xfrm>
            <a:off x="6712225" y="986575"/>
            <a:ext cx="20145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LSTM has two states! The internal cumulative one, and the bounded output one.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0" name="Google Shape;660;p9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1" name="Google Shape;6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625" y="821450"/>
            <a:ext cx="4605799" cy="40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2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663" name="Google Shape;663;p92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92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92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92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92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92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92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92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1" name="Google Shape;671;p92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92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92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4" name="Google Shape;674;p92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92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92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7" name="Google Shape;677;p92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92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92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0" name="Google Shape;680;p92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92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92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3" name="Google Shape;683;p92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92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92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686" name="Google Shape;686;p92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92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92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92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92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91" name="Google Shape;691;p92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92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92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92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92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92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92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92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92"/>
          <p:cNvCxnSpPr>
            <a:stCxn id="690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92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01" name="Google Shape;701;p92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07" name="Google Shape;707;p9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08" name="Google Shape;7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3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10" name="Google Shape;710;p93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93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3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3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3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3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3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93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18" name="Google Shape;718;p93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93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93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1" name="Google Shape;721;p93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93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4" name="Google Shape;724;p93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93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93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7" name="Google Shape;727;p93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3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93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0" name="Google Shape;730;p93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3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93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33" name="Google Shape;733;p93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93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93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93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93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8" name="Google Shape;738;p93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93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93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3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93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93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93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93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93"/>
          <p:cNvCxnSpPr>
            <a:stCxn id="737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93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48" name="Google Shape;748;p93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49" name="Google Shape;749;p93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55" name="Google Shape;755;p9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56" name="Google Shape;7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4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58" name="Google Shape;758;p94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4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94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94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94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94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94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94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6" name="Google Shape;766;p94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94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94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9" name="Google Shape;769;p94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94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94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2" name="Google Shape;772;p94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94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94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5" name="Google Shape;775;p94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94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94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8" name="Google Shape;778;p94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94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94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81" name="Google Shape;781;p94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94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94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94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94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86" name="Google Shape;786;p94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94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94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4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94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94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94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94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94"/>
          <p:cNvCxnSpPr>
            <a:stCxn id="785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94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96" name="Google Shape;796;p94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97" name="Google Shape;797;p94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sp>
        <p:nvSpPr>
          <p:cNvPr id="798" name="Google Shape;798;p94"/>
          <p:cNvSpPr/>
          <p:nvPr/>
        </p:nvSpPr>
        <p:spPr>
          <a:xfrm>
            <a:off x="2341050" y="2096888"/>
            <a:ext cx="4461900" cy="990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Observe the axis shape of the convolutional layer: [bsize, channels, seq_len], different than RNN!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04" name="Google Shape;804;p9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 (padding)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5" name="Google Shape;805;p95"/>
          <p:cNvSpPr txBox="1"/>
          <p:nvPr/>
        </p:nvSpPr>
        <p:spPr>
          <a:xfrm>
            <a:off x="0" y="11319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806" name="Google Shape;806;p95"/>
          <p:cNvSpPr txBox="1"/>
          <p:nvPr/>
        </p:nvSpPr>
        <p:spPr>
          <a:xfrm>
            <a:off x="0" y="44064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807" name="Google Shape;807;p95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08" name="Google Shape;8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275" y="1077088"/>
            <a:ext cx="52959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5"/>
          <p:cNvSpPr/>
          <p:nvPr/>
        </p:nvSpPr>
        <p:spPr>
          <a:xfrm>
            <a:off x="629150" y="1126638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810" name="Google Shape;810;p95"/>
          <p:cNvCxnSpPr/>
          <p:nvPr/>
        </p:nvCxnSpPr>
        <p:spPr>
          <a:xfrm>
            <a:off x="9599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95"/>
          <p:cNvCxnSpPr/>
          <p:nvPr/>
        </p:nvCxnSpPr>
        <p:spPr>
          <a:xfrm>
            <a:off x="130882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95"/>
          <p:cNvCxnSpPr/>
          <p:nvPr/>
        </p:nvCxnSpPr>
        <p:spPr>
          <a:xfrm>
            <a:off x="26673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95"/>
          <p:cNvCxnSpPr/>
          <p:nvPr/>
        </p:nvCxnSpPr>
        <p:spPr>
          <a:xfrm>
            <a:off x="233657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95"/>
          <p:cNvCxnSpPr/>
          <p:nvPr/>
        </p:nvCxnSpPr>
        <p:spPr>
          <a:xfrm>
            <a:off x="20070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95"/>
          <p:cNvCxnSpPr/>
          <p:nvPr/>
        </p:nvCxnSpPr>
        <p:spPr>
          <a:xfrm>
            <a:off x="16579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95"/>
          <p:cNvCxnSpPr/>
          <p:nvPr/>
        </p:nvCxnSpPr>
        <p:spPr>
          <a:xfrm>
            <a:off x="301622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95"/>
          <p:cNvSpPr/>
          <p:nvPr/>
        </p:nvSpPr>
        <p:spPr>
          <a:xfrm>
            <a:off x="634475" y="1823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18" name="Google Shape;818;p95"/>
          <p:cNvCxnSpPr/>
          <p:nvPr/>
        </p:nvCxnSpPr>
        <p:spPr>
          <a:xfrm>
            <a:off x="96527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95"/>
          <p:cNvCxnSpPr/>
          <p:nvPr/>
        </p:nvCxnSpPr>
        <p:spPr>
          <a:xfrm>
            <a:off x="131412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95"/>
          <p:cNvSpPr/>
          <p:nvPr/>
        </p:nvSpPr>
        <p:spPr>
          <a:xfrm>
            <a:off x="965275" y="21867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1" name="Google Shape;821;p95"/>
          <p:cNvCxnSpPr/>
          <p:nvPr/>
        </p:nvCxnSpPr>
        <p:spPr>
          <a:xfrm>
            <a:off x="129607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95"/>
          <p:cNvCxnSpPr/>
          <p:nvPr/>
        </p:nvCxnSpPr>
        <p:spPr>
          <a:xfrm>
            <a:off x="164492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95"/>
          <p:cNvSpPr/>
          <p:nvPr/>
        </p:nvSpPr>
        <p:spPr>
          <a:xfrm>
            <a:off x="1296075" y="25708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4" name="Google Shape;824;p95"/>
          <p:cNvCxnSpPr/>
          <p:nvPr/>
        </p:nvCxnSpPr>
        <p:spPr>
          <a:xfrm>
            <a:off x="162687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95"/>
          <p:cNvCxnSpPr/>
          <p:nvPr/>
        </p:nvCxnSpPr>
        <p:spPr>
          <a:xfrm>
            <a:off x="197572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95"/>
          <p:cNvSpPr/>
          <p:nvPr/>
        </p:nvSpPr>
        <p:spPr>
          <a:xfrm>
            <a:off x="1646950" y="29207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7" name="Google Shape;827;p95"/>
          <p:cNvCxnSpPr/>
          <p:nvPr/>
        </p:nvCxnSpPr>
        <p:spPr>
          <a:xfrm>
            <a:off x="197775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95"/>
          <p:cNvCxnSpPr/>
          <p:nvPr/>
        </p:nvCxnSpPr>
        <p:spPr>
          <a:xfrm>
            <a:off x="232660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" name="Google Shape;829;p95"/>
          <p:cNvSpPr/>
          <p:nvPr/>
        </p:nvSpPr>
        <p:spPr>
          <a:xfrm>
            <a:off x="1977688" y="32765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0" name="Google Shape;830;p95"/>
          <p:cNvCxnSpPr/>
          <p:nvPr/>
        </p:nvCxnSpPr>
        <p:spPr>
          <a:xfrm>
            <a:off x="230848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95"/>
          <p:cNvCxnSpPr/>
          <p:nvPr/>
        </p:nvCxnSpPr>
        <p:spPr>
          <a:xfrm>
            <a:off x="265733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95"/>
          <p:cNvSpPr/>
          <p:nvPr/>
        </p:nvSpPr>
        <p:spPr>
          <a:xfrm>
            <a:off x="626475" y="4480700"/>
            <a:ext cx="26985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1     2     3     4     5    6     7    8  </a:t>
            </a:r>
            <a:endParaRPr/>
          </a:p>
        </p:txBody>
      </p:sp>
      <p:cxnSp>
        <p:nvCxnSpPr>
          <p:cNvPr id="833" name="Google Shape;833;p95"/>
          <p:cNvCxnSpPr/>
          <p:nvPr/>
        </p:nvCxnSpPr>
        <p:spPr>
          <a:xfrm>
            <a:off x="16449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5"/>
          <p:cNvCxnSpPr/>
          <p:nvPr/>
        </p:nvCxnSpPr>
        <p:spPr>
          <a:xfrm>
            <a:off x="26373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95"/>
          <p:cNvCxnSpPr/>
          <p:nvPr/>
        </p:nvCxnSpPr>
        <p:spPr>
          <a:xfrm>
            <a:off x="2306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95"/>
          <p:cNvCxnSpPr/>
          <p:nvPr/>
        </p:nvCxnSpPr>
        <p:spPr>
          <a:xfrm>
            <a:off x="19757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95"/>
          <p:cNvSpPr/>
          <p:nvPr/>
        </p:nvSpPr>
        <p:spPr>
          <a:xfrm>
            <a:off x="2306550" y="36377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8" name="Google Shape;838;p95"/>
          <p:cNvCxnSpPr/>
          <p:nvPr/>
        </p:nvCxnSpPr>
        <p:spPr>
          <a:xfrm>
            <a:off x="263735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95"/>
          <p:cNvCxnSpPr/>
          <p:nvPr/>
        </p:nvCxnSpPr>
        <p:spPr>
          <a:xfrm>
            <a:off x="298620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95"/>
          <p:cNvCxnSpPr/>
          <p:nvPr/>
        </p:nvCxnSpPr>
        <p:spPr>
          <a:xfrm>
            <a:off x="1314125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95"/>
          <p:cNvCxnSpPr/>
          <p:nvPr/>
        </p:nvCxnSpPr>
        <p:spPr>
          <a:xfrm>
            <a:off x="1136050" y="2549500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95"/>
          <p:cNvCxnSpPr/>
          <p:nvPr/>
        </p:nvCxnSpPr>
        <p:spPr>
          <a:xfrm>
            <a:off x="1456175" y="2955000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95"/>
          <p:cNvCxnSpPr/>
          <p:nvPr/>
        </p:nvCxnSpPr>
        <p:spPr>
          <a:xfrm>
            <a:off x="1829675" y="3253800"/>
            <a:ext cx="0" cy="120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95"/>
          <p:cNvCxnSpPr/>
          <p:nvPr/>
        </p:nvCxnSpPr>
        <p:spPr>
          <a:xfrm flipH="1">
            <a:off x="2144400" y="3595275"/>
            <a:ext cx="5400" cy="83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95"/>
          <p:cNvCxnSpPr/>
          <p:nvPr/>
        </p:nvCxnSpPr>
        <p:spPr>
          <a:xfrm>
            <a:off x="2480600" y="3958100"/>
            <a:ext cx="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95"/>
          <p:cNvSpPr/>
          <p:nvPr/>
        </p:nvSpPr>
        <p:spPr>
          <a:xfrm>
            <a:off x="33037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7" name="Google Shape;847;p95"/>
          <p:cNvSpPr/>
          <p:nvPr/>
        </p:nvSpPr>
        <p:spPr>
          <a:xfrm>
            <a:off x="332762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8" name="Google Shape;848;p95"/>
          <p:cNvSpPr/>
          <p:nvPr/>
        </p:nvSpPr>
        <p:spPr>
          <a:xfrm>
            <a:off x="330375" y="148050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49" name="Google Shape;849;p95"/>
          <p:cNvCxnSpPr/>
          <p:nvPr/>
        </p:nvCxnSpPr>
        <p:spPr>
          <a:xfrm>
            <a:off x="6344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95"/>
          <p:cNvCxnSpPr/>
          <p:nvPr/>
        </p:nvCxnSpPr>
        <p:spPr>
          <a:xfrm>
            <a:off x="9652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95"/>
          <p:cNvCxnSpPr/>
          <p:nvPr/>
        </p:nvCxnSpPr>
        <p:spPr>
          <a:xfrm>
            <a:off x="957300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95"/>
          <p:cNvCxnSpPr/>
          <p:nvPr/>
        </p:nvCxnSpPr>
        <p:spPr>
          <a:xfrm>
            <a:off x="783900" y="2144000"/>
            <a:ext cx="10800" cy="22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95"/>
          <p:cNvCxnSpPr/>
          <p:nvPr/>
        </p:nvCxnSpPr>
        <p:spPr>
          <a:xfrm>
            <a:off x="2971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95"/>
          <p:cNvSpPr/>
          <p:nvPr/>
        </p:nvSpPr>
        <p:spPr>
          <a:xfrm>
            <a:off x="2637350" y="4004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55" name="Google Shape;855;p95"/>
          <p:cNvCxnSpPr/>
          <p:nvPr/>
        </p:nvCxnSpPr>
        <p:spPr>
          <a:xfrm>
            <a:off x="296815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95"/>
          <p:cNvCxnSpPr/>
          <p:nvPr/>
        </p:nvCxnSpPr>
        <p:spPr>
          <a:xfrm>
            <a:off x="331700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95"/>
          <p:cNvCxnSpPr/>
          <p:nvPr/>
        </p:nvCxnSpPr>
        <p:spPr>
          <a:xfrm>
            <a:off x="2811425" y="4320900"/>
            <a:ext cx="0" cy="16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95"/>
          <p:cNvCxnSpPr>
            <a:stCxn id="854" idx="2"/>
          </p:cNvCxnSpPr>
          <p:nvPr/>
        </p:nvCxnSpPr>
        <p:spPr>
          <a:xfrm flipH="1">
            <a:off x="3153050" y="4314500"/>
            <a:ext cx="7200" cy="1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95"/>
          <p:cNvSpPr/>
          <p:nvPr/>
        </p:nvSpPr>
        <p:spPr>
          <a:xfrm>
            <a:off x="3822675" y="1600600"/>
            <a:ext cx="28482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5"/>
          <p:cNvSpPr/>
          <p:nvPr/>
        </p:nvSpPr>
        <p:spPr>
          <a:xfrm>
            <a:off x="5370375" y="2054575"/>
            <a:ext cx="13005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66" name="Google Shape;866;p9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Causal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7" name="Google Shape;867;p96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68" name="Google Shape;8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275" y="1104850"/>
            <a:ext cx="5130100" cy="284908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6"/>
          <p:cNvSpPr/>
          <p:nvPr/>
        </p:nvSpPr>
        <p:spPr>
          <a:xfrm>
            <a:off x="874300" y="940825"/>
            <a:ext cx="27912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1     2     3     4     5    6     7      8</a:t>
            </a:r>
            <a:endParaRPr/>
          </a:p>
        </p:txBody>
      </p:sp>
      <p:cxnSp>
        <p:nvCxnSpPr>
          <p:cNvPr id="870" name="Google Shape;870;p96"/>
          <p:cNvCxnSpPr/>
          <p:nvPr/>
        </p:nvCxnSpPr>
        <p:spPr>
          <a:xfrm>
            <a:off x="12051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96"/>
          <p:cNvCxnSpPr/>
          <p:nvPr/>
        </p:nvCxnSpPr>
        <p:spPr>
          <a:xfrm>
            <a:off x="155397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6"/>
          <p:cNvCxnSpPr/>
          <p:nvPr/>
        </p:nvCxnSpPr>
        <p:spPr>
          <a:xfrm>
            <a:off x="29125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96"/>
          <p:cNvCxnSpPr/>
          <p:nvPr/>
        </p:nvCxnSpPr>
        <p:spPr>
          <a:xfrm>
            <a:off x="258172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96"/>
          <p:cNvCxnSpPr/>
          <p:nvPr/>
        </p:nvCxnSpPr>
        <p:spPr>
          <a:xfrm>
            <a:off x="22522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>
            <a:off x="19031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96"/>
          <p:cNvCxnSpPr/>
          <p:nvPr/>
        </p:nvCxnSpPr>
        <p:spPr>
          <a:xfrm>
            <a:off x="326137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96"/>
          <p:cNvSpPr/>
          <p:nvPr/>
        </p:nvSpPr>
        <p:spPr>
          <a:xfrm>
            <a:off x="580825" y="1630650"/>
            <a:ext cx="10104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78" name="Google Shape;878;p96"/>
          <p:cNvCxnSpPr/>
          <p:nvPr/>
        </p:nvCxnSpPr>
        <p:spPr>
          <a:xfrm>
            <a:off x="911625" y="16247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96"/>
          <p:cNvCxnSpPr/>
          <p:nvPr/>
        </p:nvCxnSpPr>
        <p:spPr>
          <a:xfrm>
            <a:off x="1242425" y="16336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96"/>
          <p:cNvSpPr/>
          <p:nvPr/>
        </p:nvSpPr>
        <p:spPr>
          <a:xfrm>
            <a:off x="911625" y="19700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1" name="Google Shape;881;p96"/>
          <p:cNvCxnSpPr/>
          <p:nvPr/>
        </p:nvCxnSpPr>
        <p:spPr>
          <a:xfrm>
            <a:off x="124242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96"/>
          <p:cNvCxnSpPr/>
          <p:nvPr/>
        </p:nvCxnSpPr>
        <p:spPr>
          <a:xfrm>
            <a:off x="159127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96"/>
          <p:cNvSpPr/>
          <p:nvPr/>
        </p:nvSpPr>
        <p:spPr>
          <a:xfrm>
            <a:off x="1260475" y="2310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4" name="Google Shape;884;p96"/>
          <p:cNvCxnSpPr/>
          <p:nvPr/>
        </p:nvCxnSpPr>
        <p:spPr>
          <a:xfrm>
            <a:off x="159127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96"/>
          <p:cNvCxnSpPr/>
          <p:nvPr/>
        </p:nvCxnSpPr>
        <p:spPr>
          <a:xfrm>
            <a:off x="194012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96"/>
          <p:cNvSpPr/>
          <p:nvPr/>
        </p:nvSpPr>
        <p:spPr>
          <a:xfrm>
            <a:off x="1591275" y="26894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7" name="Google Shape;887;p96"/>
          <p:cNvCxnSpPr/>
          <p:nvPr/>
        </p:nvCxnSpPr>
        <p:spPr>
          <a:xfrm>
            <a:off x="192207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96"/>
          <p:cNvCxnSpPr/>
          <p:nvPr/>
        </p:nvCxnSpPr>
        <p:spPr>
          <a:xfrm>
            <a:off x="227092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96"/>
          <p:cNvSpPr/>
          <p:nvPr/>
        </p:nvSpPr>
        <p:spPr>
          <a:xfrm>
            <a:off x="1940113" y="305241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0" name="Google Shape;890;p96"/>
          <p:cNvCxnSpPr/>
          <p:nvPr/>
        </p:nvCxnSpPr>
        <p:spPr>
          <a:xfrm>
            <a:off x="227091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96"/>
          <p:cNvCxnSpPr/>
          <p:nvPr/>
        </p:nvCxnSpPr>
        <p:spPr>
          <a:xfrm>
            <a:off x="261976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96"/>
          <p:cNvSpPr/>
          <p:nvPr/>
        </p:nvSpPr>
        <p:spPr>
          <a:xfrm>
            <a:off x="946975" y="4310750"/>
            <a:ext cx="27186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1     2    3     4     5     6    7     8  </a:t>
            </a:r>
            <a:endParaRPr/>
          </a:p>
        </p:txBody>
      </p:sp>
      <p:cxnSp>
        <p:nvCxnSpPr>
          <p:cNvPr id="893" name="Google Shape;893;p96"/>
          <p:cNvCxnSpPr/>
          <p:nvPr/>
        </p:nvCxnSpPr>
        <p:spPr>
          <a:xfrm>
            <a:off x="22562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96"/>
          <p:cNvCxnSpPr/>
          <p:nvPr/>
        </p:nvCxnSpPr>
        <p:spPr>
          <a:xfrm>
            <a:off x="32486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96"/>
          <p:cNvCxnSpPr/>
          <p:nvPr/>
        </p:nvCxnSpPr>
        <p:spPr>
          <a:xfrm>
            <a:off x="29178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96"/>
          <p:cNvCxnSpPr/>
          <p:nvPr/>
        </p:nvCxnSpPr>
        <p:spPr>
          <a:xfrm>
            <a:off x="25870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96"/>
          <p:cNvSpPr/>
          <p:nvPr/>
        </p:nvSpPr>
        <p:spPr>
          <a:xfrm>
            <a:off x="2282300" y="3415238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8" name="Google Shape;898;p96"/>
          <p:cNvCxnSpPr/>
          <p:nvPr/>
        </p:nvCxnSpPr>
        <p:spPr>
          <a:xfrm>
            <a:off x="261310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96"/>
          <p:cNvCxnSpPr/>
          <p:nvPr/>
        </p:nvCxnSpPr>
        <p:spPr>
          <a:xfrm>
            <a:off x="296195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96"/>
          <p:cNvCxnSpPr/>
          <p:nvPr/>
        </p:nvCxnSpPr>
        <p:spPr>
          <a:xfrm>
            <a:off x="1925425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96"/>
          <p:cNvSpPr/>
          <p:nvPr/>
        </p:nvSpPr>
        <p:spPr>
          <a:xfrm>
            <a:off x="575525" y="940788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902" name="Google Shape;902;p96"/>
          <p:cNvSpPr/>
          <p:nvPr/>
        </p:nvSpPr>
        <p:spPr>
          <a:xfrm>
            <a:off x="276725" y="129715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3" name="Google Shape;903;p96"/>
          <p:cNvCxnSpPr/>
          <p:nvPr/>
        </p:nvCxnSpPr>
        <p:spPr>
          <a:xfrm>
            <a:off x="5808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96"/>
          <p:cNvCxnSpPr/>
          <p:nvPr/>
        </p:nvCxnSpPr>
        <p:spPr>
          <a:xfrm>
            <a:off x="9116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96"/>
          <p:cNvCxnSpPr/>
          <p:nvPr/>
        </p:nvCxnSpPr>
        <p:spPr>
          <a:xfrm>
            <a:off x="1568600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96"/>
          <p:cNvSpPr/>
          <p:nvPr/>
        </p:nvSpPr>
        <p:spPr>
          <a:xfrm>
            <a:off x="2619775" y="3771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7" name="Google Shape;907;p96"/>
          <p:cNvCxnSpPr/>
          <p:nvPr/>
        </p:nvCxnSpPr>
        <p:spPr>
          <a:xfrm>
            <a:off x="295057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96"/>
          <p:cNvCxnSpPr/>
          <p:nvPr/>
        </p:nvCxnSpPr>
        <p:spPr>
          <a:xfrm>
            <a:off x="329942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96"/>
          <p:cNvSpPr/>
          <p:nvPr/>
        </p:nvSpPr>
        <p:spPr>
          <a:xfrm>
            <a:off x="276725" y="9408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cxnSp>
        <p:nvCxnSpPr>
          <p:cNvPr id="910" name="Google Shape;910;p96"/>
          <p:cNvCxnSpPr/>
          <p:nvPr/>
        </p:nvCxnSpPr>
        <p:spPr>
          <a:xfrm>
            <a:off x="127777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96"/>
          <p:cNvCxnSpPr/>
          <p:nvPr/>
        </p:nvCxnSpPr>
        <p:spPr>
          <a:xfrm flipH="1">
            <a:off x="1096400" y="2288975"/>
            <a:ext cx="3900" cy="199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96"/>
          <p:cNvCxnSpPr/>
          <p:nvPr/>
        </p:nvCxnSpPr>
        <p:spPr>
          <a:xfrm flipH="1">
            <a:off x="1427175" y="2627550"/>
            <a:ext cx="4500" cy="166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96"/>
          <p:cNvCxnSpPr/>
          <p:nvPr/>
        </p:nvCxnSpPr>
        <p:spPr>
          <a:xfrm flipH="1">
            <a:off x="1779275" y="3002150"/>
            <a:ext cx="12600" cy="126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96"/>
          <p:cNvCxnSpPr/>
          <p:nvPr/>
        </p:nvCxnSpPr>
        <p:spPr>
          <a:xfrm flipH="1">
            <a:off x="2120850" y="3362350"/>
            <a:ext cx="9600" cy="8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96"/>
          <p:cNvCxnSpPr/>
          <p:nvPr/>
        </p:nvCxnSpPr>
        <p:spPr>
          <a:xfrm flipH="1">
            <a:off x="2459125" y="3729725"/>
            <a:ext cx="2700" cy="54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2793200" y="4097125"/>
            <a:ext cx="0" cy="19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3145275" y="4097600"/>
            <a:ext cx="10800" cy="20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96"/>
          <p:cNvCxnSpPr/>
          <p:nvPr/>
        </p:nvCxnSpPr>
        <p:spPr>
          <a:xfrm flipH="1">
            <a:off x="3507925" y="4097450"/>
            <a:ext cx="900" cy="24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9" name="Google Shape;919;p96"/>
          <p:cNvSpPr/>
          <p:nvPr/>
        </p:nvSpPr>
        <p:spPr>
          <a:xfrm>
            <a:off x="4012575" y="2525275"/>
            <a:ext cx="2253900" cy="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6"/>
          <p:cNvSpPr txBox="1"/>
          <p:nvPr/>
        </p:nvSpPr>
        <p:spPr>
          <a:xfrm>
            <a:off x="13025" y="9408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921" name="Google Shape;921;p96"/>
          <p:cNvSpPr txBox="1"/>
          <p:nvPr/>
        </p:nvSpPr>
        <p:spPr>
          <a:xfrm>
            <a:off x="13025" y="42153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03" name="Google Shape;303;p70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70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0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7" name="Google Shape;927;p97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7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36" name="Google Shape;936;p98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40" name="Google Shape;940;p98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8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42" name="Google Shape;942;p98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43" name="Google Shape;943;p98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8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45" name="Google Shape;945;p98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51" name="Google Shape;951;p99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99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8" name="Google Shape;958;p99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61" name="Google Shape;961;p99"/>
          <p:cNvSpPr/>
          <p:nvPr/>
        </p:nvSpPr>
        <p:spPr>
          <a:xfrm>
            <a:off x="1054475" y="2234738"/>
            <a:ext cx="6937500" cy="13182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Key message here: arranging your data is as important as defining the model structure. For example with a 3-D tensor of proper shape we can use a convolutional network as a multi-layer perceptron!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00"/>
          <p:cNvPicPr preferRelativeResize="0"/>
          <p:nvPr/>
        </p:nvPicPr>
        <p:blipFill rotWithShape="1">
          <a:blip r:embed="rId3">
            <a:alphaModFix/>
          </a:blip>
          <a:srcRect b="6340" l="0" r="0" t="0"/>
          <a:stretch/>
        </p:blipFill>
        <p:spPr>
          <a:xfrm>
            <a:off x="5053375" y="862750"/>
            <a:ext cx="3702049" cy="41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68" name="Google Shape;968;p10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9" name="Google Shape;969;p100"/>
          <p:cNvSpPr txBox="1"/>
          <p:nvPr/>
        </p:nvSpPr>
        <p:spPr>
          <a:xfrm>
            <a:off x="90950" y="4754400"/>
            <a:ext cx="577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4"/>
              </a:rPr>
              <a:t>Medium post on “How PyTorch Transposed Convs1D Work”</a:t>
            </a:r>
            <a:endParaRPr/>
          </a:p>
        </p:txBody>
      </p:sp>
      <p:sp>
        <p:nvSpPr>
          <p:cNvPr id="970" name="Google Shape;970;p100"/>
          <p:cNvSpPr txBox="1"/>
          <p:nvPr/>
        </p:nvSpPr>
        <p:spPr>
          <a:xfrm>
            <a:off x="1874250" y="3177525"/>
            <a:ext cx="2939100" cy="82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Revert the convolution operation, sending weighted pieces of input to make many outputs.</a:t>
            </a:r>
            <a:endParaRPr/>
          </a:p>
        </p:txBody>
      </p:sp>
      <p:sp>
        <p:nvSpPr>
          <p:cNvPr id="971" name="Google Shape;971;p100"/>
          <p:cNvSpPr/>
          <p:nvPr/>
        </p:nvSpPr>
        <p:spPr>
          <a:xfrm>
            <a:off x="4829900" y="3243550"/>
            <a:ext cx="982475" cy="338500"/>
          </a:xfrm>
          <a:custGeom>
            <a:rect b="b" l="l" r="r" t="t"/>
            <a:pathLst>
              <a:path extrusionOk="0" h="13540" w="39299">
                <a:moveTo>
                  <a:pt x="0" y="13540"/>
                </a:moveTo>
                <a:cubicBezTo>
                  <a:pt x="1266" y="12604"/>
                  <a:pt x="4184" y="9522"/>
                  <a:pt x="7596" y="7926"/>
                </a:cubicBezTo>
                <a:cubicBezTo>
                  <a:pt x="11009" y="6330"/>
                  <a:pt x="15191" y="5284"/>
                  <a:pt x="20475" y="3963"/>
                </a:cubicBezTo>
                <a:cubicBezTo>
                  <a:pt x="25759" y="2642"/>
                  <a:pt x="36162" y="661"/>
                  <a:pt x="392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72" name="Google Shape;972;p100"/>
          <p:cNvSpPr/>
          <p:nvPr/>
        </p:nvSpPr>
        <p:spPr>
          <a:xfrm>
            <a:off x="6476850" y="4665075"/>
            <a:ext cx="1812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0"/>
          <p:cNvSpPr/>
          <p:nvPr/>
        </p:nvSpPr>
        <p:spPr>
          <a:xfrm>
            <a:off x="7320550" y="4754400"/>
            <a:ext cx="2427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0" name="Google Shape;98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775" y="973850"/>
            <a:ext cx="4865491" cy="3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1"/>
          <p:cNvSpPr txBox="1"/>
          <p:nvPr/>
        </p:nvSpPr>
        <p:spPr>
          <a:xfrm>
            <a:off x="412950" y="1113500"/>
            <a:ext cx="3236400" cy="393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It works as a learnable upsampler!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983" name="Google Shape;983;p101"/>
          <p:cNvSpPr txBox="1"/>
          <p:nvPr/>
        </p:nvSpPr>
        <p:spPr>
          <a:xfrm>
            <a:off x="478775" y="4319450"/>
            <a:ext cx="2815500" cy="3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Example with x6 upscaling factor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89" name="Google Shape;989;p10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90" name="Google Shape;99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375" y="1516225"/>
            <a:ext cx="5111501" cy="232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3"/>
          <p:cNvSpPr txBox="1"/>
          <p:nvPr>
            <p:ph type="title"/>
          </p:nvPr>
        </p:nvSpPr>
        <p:spPr>
          <a:xfrm>
            <a:off x="1544550" y="2078975"/>
            <a:ext cx="6054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Advanced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4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2" name="Google Shape;100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03" name="Google Shape;10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38" y="2507274"/>
            <a:ext cx="7231974" cy="1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50" y="1254200"/>
            <a:ext cx="7768099" cy="10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4"/>
          <p:cNvSpPr txBox="1"/>
          <p:nvPr/>
        </p:nvSpPr>
        <p:spPr>
          <a:xfrm>
            <a:off x="2569100" y="4385275"/>
            <a:ext cx="3324900" cy="469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CC0000"/>
                </a:solidFill>
              </a:rPr>
              <a:t>Mix the best of both worlds!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06" name="Google Shape;1006;p104"/>
          <p:cNvSpPr/>
          <p:nvPr/>
        </p:nvSpPr>
        <p:spPr>
          <a:xfrm>
            <a:off x="650300" y="2377250"/>
            <a:ext cx="4913100" cy="1705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04"/>
          <p:cNvSpPr/>
          <p:nvPr/>
        </p:nvSpPr>
        <p:spPr>
          <a:xfrm>
            <a:off x="2806450" y="4064325"/>
            <a:ext cx="1448425" cy="320950"/>
          </a:xfrm>
          <a:custGeom>
            <a:rect b="b" l="l" r="r" t="t"/>
            <a:pathLst>
              <a:path extrusionOk="0" h="12838" w="57937">
                <a:moveTo>
                  <a:pt x="0" y="0"/>
                </a:moveTo>
                <a:cubicBezTo>
                  <a:pt x="2908" y="1097"/>
                  <a:pt x="11357" y="5212"/>
                  <a:pt x="17447" y="6584"/>
                </a:cubicBezTo>
                <a:cubicBezTo>
                  <a:pt x="23537" y="7956"/>
                  <a:pt x="29792" y="7188"/>
                  <a:pt x="36540" y="8230"/>
                </a:cubicBezTo>
                <a:cubicBezTo>
                  <a:pt x="43288" y="9272"/>
                  <a:pt x="54371" y="12070"/>
                  <a:pt x="57937" y="12838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8" name="Google Shape;1008;p104"/>
          <p:cNvSpPr/>
          <p:nvPr/>
        </p:nvSpPr>
        <p:spPr>
          <a:xfrm>
            <a:off x="5892550" y="3957350"/>
            <a:ext cx="1176850" cy="674825"/>
          </a:xfrm>
          <a:custGeom>
            <a:rect b="b" l="l" r="r" t="t"/>
            <a:pathLst>
              <a:path extrusionOk="0" h="26993" w="47074">
                <a:moveTo>
                  <a:pt x="0" y="26993"/>
                </a:moveTo>
                <a:cubicBezTo>
                  <a:pt x="3073" y="26554"/>
                  <a:pt x="13662" y="26115"/>
                  <a:pt x="18435" y="24359"/>
                </a:cubicBezTo>
                <a:cubicBezTo>
                  <a:pt x="23208" y="22603"/>
                  <a:pt x="23866" y="20519"/>
                  <a:pt x="28639" y="16459"/>
                </a:cubicBezTo>
                <a:cubicBezTo>
                  <a:pt x="33412" y="12399"/>
                  <a:pt x="44002" y="2743"/>
                  <a:pt x="47074" y="0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9" name="Google Shape;1009;p104"/>
          <p:cNvSpPr txBox="1"/>
          <p:nvPr/>
        </p:nvSpPr>
        <p:spPr>
          <a:xfrm>
            <a:off x="4427400" y="0"/>
            <a:ext cx="4716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1155CC"/>
                </a:solidFill>
                <a:hlinkClick r:id="rId5"/>
              </a:rPr>
              <a:t>Quasi-Recurrent Neural Networks (Bradbury et al. 2016)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5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5" name="Google Shape;101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16" name="Google Shape;101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5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5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20" name="Google Shape;1020;p105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05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22" name="Google Shape;102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3" name="Google Shape;102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4" name="Google Shape;1024;p105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</a:t>
            </a:r>
            <a:r>
              <a:rPr lang="ca"/>
              <a:t>Use a causal CNN to first forward all inputs sequentially; (2) and then accumulate long-term memory to impose ordered processing with simple pooling.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6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0" name="Google Shape;103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31" name="Google Shape;10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6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6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35" name="Google Shape;1035;p106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6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37" name="Google Shape;103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8" name="Google Shape;1038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9" name="Google Shape;1039;p106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Use a causal CNN to first forward all inputs sequentially; (2) and then accumulate long-term memory to impose ordered processing with simple pooling.</a:t>
            </a:r>
            <a:endParaRPr/>
          </a:p>
        </p:txBody>
      </p:sp>
      <p:sp>
        <p:nvSpPr>
          <p:cNvPr id="1040" name="Google Shape;1040;p106"/>
          <p:cNvSpPr/>
          <p:nvPr/>
        </p:nvSpPr>
        <p:spPr>
          <a:xfrm>
            <a:off x="938375" y="1718900"/>
            <a:ext cx="6937500" cy="20328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Good for advanced sequential processing: comparative performance to that of LSTMs at x16 less computational cost (with good CUDA implementation, not with this example code). Used in production for some state of the art text/speech synthesis systems.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ca"/>
              <a:t>Check the official &amp; efficient implementation </a:t>
            </a:r>
            <a:r>
              <a:rPr b="1" lang="ca" u="sng">
                <a:solidFill>
                  <a:schemeClr val="hlink"/>
                </a:solidFill>
                <a:hlinkClick r:id="rId7"/>
              </a:rPr>
              <a:t>here</a:t>
            </a:r>
            <a:r>
              <a:rPr b="1" lang="ca"/>
              <a:t>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11" name="Google Shape;311;p71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71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71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  <p:sp>
        <p:nvSpPr>
          <p:cNvPr id="314" name="Google Shape;314;p71"/>
          <p:cNvSpPr/>
          <p:nvPr/>
        </p:nvSpPr>
        <p:spPr>
          <a:xfrm>
            <a:off x="5568825" y="522275"/>
            <a:ext cx="1038600" cy="43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1"/>
          <p:cNvSpPr/>
          <p:nvPr/>
        </p:nvSpPr>
        <p:spPr>
          <a:xfrm>
            <a:off x="7307875" y="333875"/>
            <a:ext cx="720600" cy="6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71"/>
          <p:cNvSpPr/>
          <p:nvPr/>
        </p:nvSpPr>
        <p:spPr>
          <a:xfrm>
            <a:off x="5521575" y="957575"/>
            <a:ext cx="2506800" cy="57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71"/>
          <p:cNvSpPr/>
          <p:nvPr/>
        </p:nvSpPr>
        <p:spPr>
          <a:xfrm>
            <a:off x="5521575" y="1531175"/>
            <a:ext cx="1827600" cy="7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1"/>
          <p:cNvSpPr/>
          <p:nvPr/>
        </p:nvSpPr>
        <p:spPr>
          <a:xfrm>
            <a:off x="4549475" y="2943800"/>
            <a:ext cx="34791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71"/>
          <p:cNvSpPr/>
          <p:nvPr/>
        </p:nvSpPr>
        <p:spPr>
          <a:xfrm>
            <a:off x="4549475" y="3717200"/>
            <a:ext cx="10986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1"/>
          <p:cNvSpPr/>
          <p:nvPr/>
        </p:nvSpPr>
        <p:spPr>
          <a:xfrm>
            <a:off x="4549475" y="4490600"/>
            <a:ext cx="13359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7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6" name="Google Shape;1046;p107"/>
          <p:cNvSpPr txBox="1"/>
          <p:nvPr/>
        </p:nvSpPr>
        <p:spPr>
          <a:xfrm>
            <a:off x="5381250" y="2240988"/>
            <a:ext cx="34452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Autoencoders: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Predict at the output the same input 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Do not need labels</a:t>
            </a:r>
            <a:endParaRPr sz="1800"/>
          </a:p>
        </p:txBody>
      </p:sp>
      <p:sp>
        <p:nvSpPr>
          <p:cNvPr id="1047" name="Google Shape;1047;p107"/>
          <p:cNvSpPr/>
          <p:nvPr/>
        </p:nvSpPr>
        <p:spPr>
          <a:xfrm rot="-5400000">
            <a:off x="1102175" y="2449275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7"/>
          <p:cNvSpPr/>
          <p:nvPr/>
        </p:nvSpPr>
        <p:spPr>
          <a:xfrm flipH="1" rot="5400000">
            <a:off x="2738550" y="2449275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7"/>
          <p:cNvSpPr/>
          <p:nvPr/>
        </p:nvSpPr>
        <p:spPr>
          <a:xfrm>
            <a:off x="2442075" y="2463725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50" name="Google Shape;1050;p107"/>
          <p:cNvSpPr/>
          <p:nvPr/>
        </p:nvSpPr>
        <p:spPr>
          <a:xfrm>
            <a:off x="648350" y="2103500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51" name="Google Shape;1051;p107"/>
          <p:cNvSpPr/>
          <p:nvPr/>
        </p:nvSpPr>
        <p:spPr>
          <a:xfrm>
            <a:off x="4235800" y="2103500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52" name="Google Shape;1052;p107"/>
          <p:cNvSpPr/>
          <p:nvPr/>
        </p:nvSpPr>
        <p:spPr>
          <a:xfrm>
            <a:off x="1498375" y="38036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7"/>
          <p:cNvSpPr txBox="1"/>
          <p:nvPr/>
        </p:nvSpPr>
        <p:spPr>
          <a:xfrm>
            <a:off x="1462375" y="40053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54" name="Google Shape;1054;p107"/>
          <p:cNvSpPr/>
          <p:nvPr/>
        </p:nvSpPr>
        <p:spPr>
          <a:xfrm>
            <a:off x="3012275" y="37725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7"/>
          <p:cNvSpPr txBox="1"/>
          <p:nvPr/>
        </p:nvSpPr>
        <p:spPr>
          <a:xfrm>
            <a:off x="2976275" y="39742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56" name="Google Shape;1056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57" name="Google Shape;1057;p107"/>
          <p:cNvSpPr txBox="1"/>
          <p:nvPr/>
        </p:nvSpPr>
        <p:spPr>
          <a:xfrm>
            <a:off x="2105450" y="1999475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8"/>
          <p:cNvSpPr txBox="1"/>
          <p:nvPr>
            <p:ph type="title"/>
          </p:nvPr>
        </p:nvSpPr>
        <p:spPr>
          <a:xfrm>
            <a:off x="233450" y="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3" name="Google Shape;1063;p108"/>
          <p:cNvSpPr/>
          <p:nvPr/>
        </p:nvSpPr>
        <p:spPr>
          <a:xfrm rot="10800000">
            <a:off x="602513" y="3494638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08"/>
          <p:cNvSpPr/>
          <p:nvPr/>
        </p:nvSpPr>
        <p:spPr>
          <a:xfrm flipH="1">
            <a:off x="602513" y="1858263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08"/>
          <p:cNvSpPr/>
          <p:nvPr/>
        </p:nvSpPr>
        <p:spPr>
          <a:xfrm rot="-5400000">
            <a:off x="1142488" y="2680263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66" name="Google Shape;1066;p108"/>
          <p:cNvSpPr/>
          <p:nvPr/>
        </p:nvSpPr>
        <p:spPr>
          <a:xfrm rot="-5400000">
            <a:off x="1065313" y="4133938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67" name="Google Shape;1067;p108"/>
          <p:cNvSpPr/>
          <p:nvPr/>
        </p:nvSpPr>
        <p:spPr>
          <a:xfrm rot="-5400000">
            <a:off x="1065313" y="546488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68" name="Google Shape;1068;p108"/>
          <p:cNvSpPr/>
          <p:nvPr/>
        </p:nvSpPr>
        <p:spPr>
          <a:xfrm rot="-5400000">
            <a:off x="1920763" y="37685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08"/>
          <p:cNvSpPr txBox="1"/>
          <p:nvPr/>
        </p:nvSpPr>
        <p:spPr>
          <a:xfrm rot="-5400000">
            <a:off x="2054063" y="35414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70" name="Google Shape;1070;p108"/>
          <p:cNvSpPr/>
          <p:nvPr/>
        </p:nvSpPr>
        <p:spPr>
          <a:xfrm rot="-5400000">
            <a:off x="1889663" y="22546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8"/>
          <p:cNvSpPr txBox="1"/>
          <p:nvPr/>
        </p:nvSpPr>
        <p:spPr>
          <a:xfrm rot="-5400000">
            <a:off x="2022963" y="20275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72" name="Google Shape;107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73" name="Google Shape;1073;p108"/>
          <p:cNvSpPr txBox="1"/>
          <p:nvPr/>
        </p:nvSpPr>
        <p:spPr>
          <a:xfrm rot="-5400000">
            <a:off x="50938" y="2853388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  <p:pic>
        <p:nvPicPr>
          <p:cNvPr id="1074" name="Google Shape;107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38" y="935725"/>
            <a:ext cx="3573380" cy="3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9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0" name="Google Shape;1080;p109"/>
          <p:cNvSpPr/>
          <p:nvPr/>
        </p:nvSpPr>
        <p:spPr>
          <a:xfrm rot="-5400000">
            <a:off x="2139525" y="2391000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9"/>
          <p:cNvSpPr/>
          <p:nvPr/>
        </p:nvSpPr>
        <p:spPr>
          <a:xfrm flipH="1" rot="5400000">
            <a:off x="4550375" y="2391000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9"/>
          <p:cNvSpPr/>
          <p:nvPr/>
        </p:nvSpPr>
        <p:spPr>
          <a:xfrm>
            <a:off x="4169175" y="2430113"/>
            <a:ext cx="360900" cy="857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083" name="Google Shape;1083;p109"/>
          <p:cNvSpPr/>
          <p:nvPr/>
        </p:nvSpPr>
        <p:spPr>
          <a:xfrm>
            <a:off x="3310200" y="37453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9"/>
          <p:cNvSpPr txBox="1"/>
          <p:nvPr/>
        </p:nvSpPr>
        <p:spPr>
          <a:xfrm>
            <a:off x="3274200" y="39470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85" name="Google Shape;1085;p109"/>
          <p:cNvSpPr/>
          <p:nvPr/>
        </p:nvSpPr>
        <p:spPr>
          <a:xfrm>
            <a:off x="4824100" y="37142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9"/>
          <p:cNvSpPr txBox="1"/>
          <p:nvPr/>
        </p:nvSpPr>
        <p:spPr>
          <a:xfrm>
            <a:off x="4788100" y="39159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087" name="Google Shape;1087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9857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59669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075" y="2629200"/>
            <a:ext cx="7048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300" y="2624438"/>
            <a:ext cx="685800" cy="39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109"/>
          <p:cNvGrpSpPr/>
          <p:nvPr/>
        </p:nvGrpSpPr>
        <p:grpSpPr>
          <a:xfrm>
            <a:off x="3430775" y="2222608"/>
            <a:ext cx="360900" cy="579600"/>
            <a:chOff x="3442050" y="2391021"/>
            <a:chExt cx="360900" cy="579600"/>
          </a:xfrm>
        </p:grpSpPr>
        <p:sp>
          <p:nvSpPr>
            <p:cNvPr id="1092" name="Google Shape;1092;p109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3" name="Google Shape;1093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4" name="Google Shape;1094;p109"/>
          <p:cNvGrpSpPr/>
          <p:nvPr/>
        </p:nvGrpSpPr>
        <p:grpSpPr>
          <a:xfrm>
            <a:off x="3442038" y="2946083"/>
            <a:ext cx="360900" cy="579600"/>
            <a:chOff x="3442038" y="2946083"/>
            <a:chExt cx="360900" cy="579600"/>
          </a:xfrm>
        </p:grpSpPr>
        <p:sp>
          <p:nvSpPr>
            <p:cNvPr id="1095" name="Google Shape;1095;p109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6" name="Google Shape;1096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7" name="Google Shape;1097;p109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>
            <a:off x="3632775" y="1823650"/>
            <a:ext cx="1465525" cy="34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109"/>
          <p:cNvCxnSpPr>
            <a:stCxn id="1082" idx="0"/>
            <a:endCxn id="1097" idx="2"/>
          </p:cNvCxnSpPr>
          <p:nvPr/>
        </p:nvCxnSpPr>
        <p:spPr>
          <a:xfrm rot="-5400000">
            <a:off x="4227225" y="2291813"/>
            <a:ext cx="260700" cy="159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9" name="Google Shape;1099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0"/>
          <p:cNvSpPr txBox="1"/>
          <p:nvPr>
            <p:ph type="title"/>
          </p:nvPr>
        </p:nvSpPr>
        <p:spPr>
          <a:xfrm>
            <a:off x="233450" y="-49625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5" name="Google Shape;1105;p110"/>
          <p:cNvSpPr/>
          <p:nvPr/>
        </p:nvSpPr>
        <p:spPr>
          <a:xfrm rot="10800000">
            <a:off x="855042" y="3313725"/>
            <a:ext cx="976269" cy="570723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10"/>
          <p:cNvSpPr/>
          <p:nvPr/>
        </p:nvSpPr>
        <p:spPr>
          <a:xfrm flipH="1">
            <a:off x="855042" y="1708958"/>
            <a:ext cx="976269" cy="570723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/>
          <p:nvPr/>
        </p:nvSpPr>
        <p:spPr>
          <a:xfrm rot="-5400000">
            <a:off x="1250203" y="2301291"/>
            <a:ext cx="240300" cy="593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108" name="Google Shape;1108;p110"/>
          <p:cNvSpPr/>
          <p:nvPr/>
        </p:nvSpPr>
        <p:spPr>
          <a:xfrm rot="-5400000">
            <a:off x="1776634" y="2978512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10"/>
          <p:cNvSpPr txBox="1"/>
          <p:nvPr/>
        </p:nvSpPr>
        <p:spPr>
          <a:xfrm rot="-5400000">
            <a:off x="1844350" y="3512300"/>
            <a:ext cx="845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110" name="Google Shape;1110;p110"/>
          <p:cNvSpPr/>
          <p:nvPr/>
        </p:nvSpPr>
        <p:spPr>
          <a:xfrm rot="-5400000">
            <a:off x="1755131" y="1970794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10"/>
          <p:cNvSpPr txBox="1"/>
          <p:nvPr/>
        </p:nvSpPr>
        <p:spPr>
          <a:xfrm rot="-5400000">
            <a:off x="1786600" y="1752049"/>
            <a:ext cx="8685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112" name="Google Shape;1112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4147696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831993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108587" y="3467368"/>
            <a:ext cx="469179" cy="26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114928" y="1870725"/>
            <a:ext cx="456498" cy="270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110"/>
          <p:cNvGrpSpPr/>
          <p:nvPr/>
        </p:nvGrpSpPr>
        <p:grpSpPr>
          <a:xfrm rot="-5400000">
            <a:off x="1010759" y="2888785"/>
            <a:ext cx="240251" cy="400793"/>
            <a:chOff x="3442050" y="2391021"/>
            <a:chExt cx="360900" cy="579600"/>
          </a:xfrm>
        </p:grpSpPr>
        <p:sp>
          <p:nvSpPr>
            <p:cNvPr id="1117" name="Google Shape;1117;p110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18" name="Google Shape;1118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9" name="Google Shape;1119;p110"/>
          <p:cNvGrpSpPr/>
          <p:nvPr/>
        </p:nvGrpSpPr>
        <p:grpSpPr>
          <a:xfrm rot="-5400000">
            <a:off x="1511031" y="2881288"/>
            <a:ext cx="240251" cy="400793"/>
            <a:chOff x="3442038" y="2946083"/>
            <a:chExt cx="360900" cy="579600"/>
          </a:xfrm>
        </p:grpSpPr>
        <p:sp>
          <p:nvSpPr>
            <p:cNvPr id="1120" name="Google Shape;1120;p110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21" name="Google Shape;1121;p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2" name="Google Shape;1122;p110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 rot="-5400000">
            <a:off x="286300" y="2467700"/>
            <a:ext cx="975517" cy="239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110"/>
          <p:cNvCxnSpPr>
            <a:stCxn id="1107" idx="0"/>
            <a:endCxn id="1122" idx="2"/>
          </p:cNvCxnSpPr>
          <p:nvPr/>
        </p:nvCxnSpPr>
        <p:spPr>
          <a:xfrm rot="10800000">
            <a:off x="893503" y="2587341"/>
            <a:ext cx="180300" cy="105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4" name="Google Shape;1124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25" name="Google Shape;1125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1725" y="853175"/>
            <a:ext cx="3969851" cy="40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10"/>
          <p:cNvSpPr/>
          <p:nvPr/>
        </p:nvSpPr>
        <p:spPr>
          <a:xfrm>
            <a:off x="4337175" y="2220900"/>
            <a:ext cx="2213700" cy="50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10"/>
          <p:cNvSpPr txBox="1"/>
          <p:nvPr/>
        </p:nvSpPr>
        <p:spPr>
          <a:xfrm>
            <a:off x="6822500" y="2187975"/>
            <a:ext cx="13989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reparam. trick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1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3" name="Google Shape;1133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34" name="Google Shape;113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75" y="2240575"/>
            <a:ext cx="5677200" cy="2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11"/>
          <p:cNvSpPr/>
          <p:nvPr/>
        </p:nvSpPr>
        <p:spPr>
          <a:xfrm rot="-5400000">
            <a:off x="3631500" y="161400"/>
            <a:ext cx="197400" cy="402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1"/>
          <p:cNvSpPr txBox="1"/>
          <p:nvPr/>
        </p:nvSpPr>
        <p:spPr>
          <a:xfrm>
            <a:off x="1621400" y="895925"/>
            <a:ext cx="56289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Front-end specific to signal type: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Images: Conv2D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Video: Conv2D + RNN or Conv3D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Text: Conv1D or RNN or both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Speech: Conv1d or Conv2d or RNN or combinations</a:t>
            </a:r>
            <a:endParaRPr/>
          </a:p>
        </p:txBody>
      </p:sp>
      <p:sp>
        <p:nvSpPr>
          <p:cNvPr id="1137" name="Google Shape;1137;p111"/>
          <p:cNvSpPr/>
          <p:nvPr/>
        </p:nvSpPr>
        <p:spPr>
          <a:xfrm>
            <a:off x="5941925" y="2558300"/>
            <a:ext cx="1061700" cy="1398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1"/>
          <p:cNvSpPr txBox="1"/>
          <p:nvPr/>
        </p:nvSpPr>
        <p:spPr>
          <a:xfrm>
            <a:off x="7151675" y="2838050"/>
            <a:ext cx="1678800" cy="839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MLP decisor with classification or regression output.</a:t>
            </a:r>
            <a:endParaRPr/>
          </a:p>
        </p:txBody>
      </p:sp>
      <p:sp>
        <p:nvSpPr>
          <p:cNvPr id="1139" name="Google Shape;1139;p111"/>
          <p:cNvSpPr/>
          <p:nvPr/>
        </p:nvSpPr>
        <p:spPr>
          <a:xfrm>
            <a:off x="2164550" y="4105500"/>
            <a:ext cx="40902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1"/>
          <p:cNvSpPr txBox="1"/>
          <p:nvPr/>
        </p:nvSpPr>
        <p:spPr>
          <a:xfrm>
            <a:off x="1950125" y="4368750"/>
            <a:ext cx="4246500" cy="436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Pooling: MaxPool, AvgPool, Strided Convolutions...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2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6" name="Google Shape;114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47" name="Google Shape;114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3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4" name="Google Shape;1154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55" name="Google Shape;11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563" y="1668138"/>
            <a:ext cx="4619625" cy="1609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63" name="Google Shape;1163;p11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164" name="Google Shape;116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14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4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167" name="Google Shape;116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19" y="34025"/>
            <a:ext cx="1415187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78444" y="2009137"/>
            <a:ext cx="3357226" cy="11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4"/>
          <p:cNvSpPr txBox="1"/>
          <p:nvPr/>
        </p:nvSpPr>
        <p:spPr>
          <a:xfrm>
            <a:off x="28100" y="4791375"/>
            <a:ext cx="2911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75" name="Google Shape;1175;p115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ooglenet.png" id="1176" name="Google Shape;1176;p115"/>
          <p:cNvPicPr preferRelativeResize="0"/>
          <p:nvPr/>
        </p:nvPicPr>
        <p:blipFill rotWithShape="1">
          <a:blip r:embed="rId3">
            <a:alphaModFix/>
          </a:blip>
          <a:srcRect b="0" l="0" r="0" t="4297"/>
          <a:stretch/>
        </p:blipFill>
        <p:spPr>
          <a:xfrm>
            <a:off x="483925" y="554900"/>
            <a:ext cx="8328549" cy="4193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-need-to-go-deeper.jpg" id="1177" name="Google Shape;117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0" y="3290176"/>
            <a:ext cx="2285925" cy="12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5"/>
          <p:cNvSpPr txBox="1"/>
          <p:nvPr/>
        </p:nvSpPr>
        <p:spPr>
          <a:xfrm>
            <a:off x="51850" y="4587100"/>
            <a:ext cx="842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Szegedy, Christian, Wei Liu, Yangqing Jia, Pierre Sermanet, Scott Reed, Dragomir Anguelov, Dumitru Erhan, Vincent Vanhoucke, and Andrew Rabinovich.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"Going deeper with convolutions."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2015</a:t>
            </a:r>
            <a:endParaRPr sz="1200"/>
          </a:p>
        </p:txBody>
      </p:sp>
      <p:sp>
        <p:nvSpPr>
          <p:cNvPr id="1179" name="Google Shape;1179;p115"/>
          <p:cNvSpPr/>
          <p:nvPr/>
        </p:nvSpPr>
        <p:spPr>
          <a:xfrm>
            <a:off x="245425" y="811000"/>
            <a:ext cx="1814100" cy="736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GoogleNet</a:t>
            </a:r>
            <a:endParaRPr sz="1800"/>
          </a:p>
        </p:txBody>
      </p:sp>
      <p:sp>
        <p:nvSpPr>
          <p:cNvPr id="1180" name="Google Shape;1180;p115"/>
          <p:cNvSpPr txBox="1"/>
          <p:nvPr/>
        </p:nvSpPr>
        <p:spPr>
          <a:xfrm rot="-5400000">
            <a:off x="8019275" y="3441700"/>
            <a:ext cx="1938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inception.png" id="1186" name="Google Shape;118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75" y="827825"/>
            <a:ext cx="6815375" cy="35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6"/>
          <p:cNvSpPr txBox="1"/>
          <p:nvPr/>
        </p:nvSpPr>
        <p:spPr>
          <a:xfrm>
            <a:off x="117375" y="4535250"/>
            <a:ext cx="8229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6"/>
          <p:cNvSpPr txBox="1"/>
          <p:nvPr/>
        </p:nvSpPr>
        <p:spPr>
          <a:xfrm>
            <a:off x="92300" y="4632325"/>
            <a:ext cx="828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Lin, Min, Qiang Chen, and Shuicheng Yan. </a:t>
            </a:r>
            <a:r>
              <a:rPr lang="ca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"Network in network."</a:t>
            </a: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i="1" lang="ca">
                <a:solidFill>
                  <a:srgbClr val="222222"/>
                </a:solidFill>
                <a:highlight>
                  <a:srgbClr val="FFFFFF"/>
                </a:highlight>
              </a:rPr>
              <a:t>ICLR 2014.</a:t>
            </a:r>
            <a:endParaRPr/>
          </a:p>
        </p:txBody>
      </p:sp>
      <p:sp>
        <p:nvSpPr>
          <p:cNvPr id="1189" name="Google Shape;1189;p116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0" name="Google Shape;1190;p116"/>
          <p:cNvSpPr txBox="1"/>
          <p:nvPr/>
        </p:nvSpPr>
        <p:spPr>
          <a:xfrm>
            <a:off x="6375275" y="4770550"/>
            <a:ext cx="207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2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96" name="Google Shape;1196;p117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we-need-to-go-deeper.jpg" id="1197" name="Google Shape;119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25" y="628848"/>
            <a:ext cx="7787751" cy="43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03" name="Google Shape;1203;p118"/>
          <p:cNvPicPr preferRelativeResize="0"/>
          <p:nvPr/>
        </p:nvPicPr>
        <p:blipFill rotWithShape="1">
          <a:blip r:embed="rId3">
            <a:alphaModFix/>
          </a:blip>
          <a:srcRect b="0" l="0" r="51451" t="0"/>
          <a:stretch/>
        </p:blipFill>
        <p:spPr>
          <a:xfrm>
            <a:off x="885700" y="718475"/>
            <a:ext cx="5805126" cy="3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8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118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06" name="Google Shape;1206;p118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12" name="Google Shape;1212;p119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3" name="Google Shape;1213;p119"/>
          <p:cNvSpPr txBox="1"/>
          <p:nvPr/>
        </p:nvSpPr>
        <p:spPr>
          <a:xfrm>
            <a:off x="173725" y="766050"/>
            <a:ext cx="875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14" name="Google Shape;1214;p119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2120700" y="1684150"/>
            <a:ext cx="4222925" cy="2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9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21" name="Google Shape;1221;p120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2" name="Google Shape;1222;p120"/>
          <p:cNvSpPr txBox="1"/>
          <p:nvPr/>
        </p:nvSpPr>
        <p:spPr>
          <a:xfrm>
            <a:off x="173725" y="766050"/>
            <a:ext cx="45090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23" name="Google Shape;1223;p120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312713" y="2219075"/>
            <a:ext cx="4222925" cy="2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425" y="781251"/>
            <a:ext cx="3924460" cy="38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0"/>
          <p:cNvSpPr/>
          <p:nvPr/>
        </p:nvSpPr>
        <p:spPr>
          <a:xfrm>
            <a:off x="666750" y="3931950"/>
            <a:ext cx="2600700" cy="73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20"/>
          <p:cNvSpPr/>
          <p:nvPr/>
        </p:nvSpPr>
        <p:spPr>
          <a:xfrm>
            <a:off x="3234400" y="3421725"/>
            <a:ext cx="1892800" cy="939050"/>
          </a:xfrm>
          <a:custGeom>
            <a:rect b="b" l="l" r="r" t="t"/>
            <a:pathLst>
              <a:path extrusionOk="0" h="37562" w="75712">
                <a:moveTo>
                  <a:pt x="0" y="36868"/>
                </a:moveTo>
                <a:cubicBezTo>
                  <a:pt x="3731" y="36868"/>
                  <a:pt x="14209" y="38349"/>
                  <a:pt x="22384" y="36868"/>
                </a:cubicBezTo>
                <a:cubicBezTo>
                  <a:pt x="30559" y="35387"/>
                  <a:pt x="43232" y="31766"/>
                  <a:pt x="49048" y="27980"/>
                </a:cubicBezTo>
                <a:cubicBezTo>
                  <a:pt x="54864" y="24194"/>
                  <a:pt x="52834" y="18817"/>
                  <a:pt x="57278" y="14154"/>
                </a:cubicBezTo>
                <a:cubicBezTo>
                  <a:pt x="61722" y="9491"/>
                  <a:pt x="72640" y="2359"/>
                  <a:pt x="7571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32" name="Google Shape;123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825"/>
            <a:ext cx="8857626" cy="28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1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4" name="Google Shape;1234;p121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35" name="Google Shape;1235;p121"/>
          <p:cNvSpPr txBox="1"/>
          <p:nvPr/>
        </p:nvSpPr>
        <p:spPr>
          <a:xfrm>
            <a:off x="5570350" y="811000"/>
            <a:ext cx="2518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6" name="Google Shape;1236;p121"/>
          <p:cNvSpPr txBox="1"/>
          <p:nvPr/>
        </p:nvSpPr>
        <p:spPr>
          <a:xfrm>
            <a:off x="885725" y="720000"/>
            <a:ext cx="2985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Non-Residual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7" name="Google Shape;1237;p121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43" name="Google Shape;1243;p122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244" name="Google Shape;124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22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22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247" name="Google Shape;124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75" y="1034177"/>
            <a:ext cx="1059053" cy="3849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3-28 a les 13.37.21.png" id="1248" name="Google Shape;1248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835" y="0"/>
            <a:ext cx="8075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3108.jpg" id="1249" name="Google Shape;1249;p122"/>
          <p:cNvPicPr preferRelativeResize="0"/>
          <p:nvPr/>
        </p:nvPicPr>
        <p:blipFill rotWithShape="1">
          <a:blip r:embed="rId6">
            <a:alphaModFix/>
          </a:blip>
          <a:srcRect b="0" l="29878" r="0" t="0"/>
          <a:stretch/>
        </p:blipFill>
        <p:spPr>
          <a:xfrm>
            <a:off x="7188651" y="861949"/>
            <a:ext cx="1782751" cy="1694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sr.png" id="1250" name="Google Shape;1250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6538" y="2685196"/>
            <a:ext cx="1706975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22"/>
          <p:cNvSpPr txBox="1"/>
          <p:nvPr/>
        </p:nvSpPr>
        <p:spPr>
          <a:xfrm>
            <a:off x="7013563" y="3500525"/>
            <a:ext cx="2222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3.6% top 5 error…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with 152 layers !!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52" name="Google Shape;1252;p122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58" name="Google Shape;1258;p123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9" name="Google Shape;1259;p123"/>
          <p:cNvSpPr txBox="1"/>
          <p:nvPr/>
        </p:nvSpPr>
        <p:spPr>
          <a:xfrm>
            <a:off x="17388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[slides]</a:t>
            </a:r>
            <a:endParaRPr sz="1200"/>
          </a:p>
        </p:txBody>
      </p:sp>
      <p:pic>
        <p:nvPicPr>
          <p:cNvPr descr="Captura de pantalla 2016-03-28 a les 17.23.27.png" id="1260" name="Google Shape;126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800" y="717551"/>
            <a:ext cx="6322276" cy="35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23"/>
          <p:cNvSpPr txBox="1"/>
          <p:nvPr/>
        </p:nvSpPr>
        <p:spPr>
          <a:xfrm>
            <a:off x="485700" y="2006225"/>
            <a:ext cx="8805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Humans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2" name="Google Shape;1262;p123"/>
          <p:cNvSpPr/>
          <p:nvPr/>
        </p:nvSpPr>
        <p:spPr>
          <a:xfrm>
            <a:off x="1349825" y="2277117"/>
            <a:ext cx="1176825" cy="1309175"/>
          </a:xfrm>
          <a:custGeom>
            <a:rect b="b" l="l" r="r" t="t"/>
            <a:pathLst>
              <a:path extrusionOk="0" h="52367" w="47073">
                <a:moveTo>
                  <a:pt x="0" y="27"/>
                </a:moveTo>
                <a:cubicBezTo>
                  <a:pt x="1865" y="247"/>
                  <a:pt x="6200" y="-521"/>
                  <a:pt x="11192" y="1344"/>
                </a:cubicBezTo>
                <a:cubicBezTo>
                  <a:pt x="16185" y="3209"/>
                  <a:pt x="24633" y="6720"/>
                  <a:pt x="29955" y="11219"/>
                </a:cubicBezTo>
                <a:cubicBezTo>
                  <a:pt x="35277" y="15718"/>
                  <a:pt x="40270" y="21479"/>
                  <a:pt x="43123" y="28337"/>
                </a:cubicBezTo>
                <a:cubicBezTo>
                  <a:pt x="45976" y="35195"/>
                  <a:pt x="46415" y="48362"/>
                  <a:pt x="47073" y="5236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68" name="Google Shape;1268;p12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07.30.png" id="1269" name="Google Shape;1269;p124"/>
          <p:cNvPicPr preferRelativeResize="0"/>
          <p:nvPr/>
        </p:nvPicPr>
        <p:blipFill rotWithShape="1">
          <a:blip r:embed="rId3">
            <a:alphaModFix/>
          </a:blip>
          <a:srcRect b="48285" l="0" r="0" t="0"/>
          <a:stretch/>
        </p:blipFill>
        <p:spPr>
          <a:xfrm>
            <a:off x="152400" y="1009850"/>
            <a:ext cx="8839202" cy="17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24"/>
          <p:cNvSpPr txBox="1"/>
          <p:nvPr/>
        </p:nvSpPr>
        <p:spPr>
          <a:xfrm>
            <a:off x="152400" y="4311250"/>
            <a:ext cx="2851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Figure</a:t>
            </a:r>
            <a:r>
              <a:rPr lang="ca"/>
              <a:t>: Kilian Weinberger</a:t>
            </a:r>
            <a:endParaRPr/>
          </a:p>
        </p:txBody>
      </p:sp>
      <p:sp>
        <p:nvSpPr>
          <p:cNvPr id="1271" name="Google Shape;1271;p124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77" name="Google Shape;1277;p125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28.14.png" id="1278" name="Google Shape;12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051"/>
            <a:ext cx="8607844" cy="38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 txBox="1"/>
          <p:nvPr/>
        </p:nvSpPr>
        <p:spPr>
          <a:xfrm>
            <a:off x="0" y="48232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Long, Jonathan, Evan Shelhamer, and Trevor Darrell.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"Fully convolutional networks for semantic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CVPR 2015 &amp; PAMI 2016.</a:t>
            </a:r>
            <a:endParaRPr/>
          </a:p>
        </p:txBody>
      </p:sp>
      <p:sp>
        <p:nvSpPr>
          <p:cNvPr id="1280" name="Google Shape;1280;p125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86" name="Google Shape;1286;p126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U-Net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7" name="Google Shape;1287;p126"/>
          <p:cNvSpPr txBox="1"/>
          <p:nvPr/>
        </p:nvSpPr>
        <p:spPr>
          <a:xfrm>
            <a:off x="0" y="46708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Ronneberger, Olaf, Philipp Fischer, and Thomas Brox.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"U-net: Convolutional networks for biomedical image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In International Conference on Medical Image Computing and Computer-Assisted Intervention, pp. 234-241. Springer International Publishing, 2015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Captura de pantalla 2017-01-25 a les 9.52.42.png" id="1288" name="Google Shape;128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625" y="703163"/>
            <a:ext cx="5615029" cy="37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26"/>
          <p:cNvSpPr/>
          <p:nvPr/>
        </p:nvSpPr>
        <p:spPr>
          <a:xfrm>
            <a:off x="1267525" y="590725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26"/>
          <p:cNvSpPr txBox="1"/>
          <p:nvPr/>
        </p:nvSpPr>
        <p:spPr>
          <a:xfrm>
            <a:off x="2436125" y="780000"/>
            <a:ext cx="1415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Downsampling Encoder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(Downconv)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91" name="Google Shape;1291;p126"/>
          <p:cNvSpPr/>
          <p:nvPr/>
        </p:nvSpPr>
        <p:spPr>
          <a:xfrm>
            <a:off x="4020475" y="580200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4119225" y="780000"/>
            <a:ext cx="1415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Upsampling</a:t>
            </a:r>
            <a:r>
              <a:rPr lang="ca">
                <a:solidFill>
                  <a:srgbClr val="0000FF"/>
                </a:solidFill>
              </a:rPr>
              <a:t> Decoder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0000FF"/>
                </a:solidFill>
              </a:rPr>
              <a:t>(Deconv)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3"/>
          <p:cNvSpPr txBox="1"/>
          <p:nvPr>
            <p:ph type="title"/>
          </p:nvPr>
        </p:nvSpPr>
        <p:spPr>
          <a:xfrm>
            <a:off x="319200" y="205975"/>
            <a:ext cx="8618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32" name="Google Shape;332;p73"/>
          <p:cNvSpPr txBox="1"/>
          <p:nvPr>
            <p:ph idx="1" type="body"/>
          </p:nvPr>
        </p:nvSpPr>
        <p:spPr>
          <a:xfrm>
            <a:off x="457200" y="1632000"/>
            <a:ext cx="82296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discuss about the options and nits of each topology.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unveil the applicability of different complex structures to different tasks.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b="1" lang="ca" sz="2100">
                <a:latin typeface="Proxima Nova"/>
                <a:ea typeface="Proxima Nova"/>
                <a:cs typeface="Proxima Nova"/>
                <a:sym typeface="Proxima Nova"/>
              </a:rPr>
              <a:t>Let’s try to map our theory to bits of code.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73"/>
          <p:cNvSpPr txBox="1"/>
          <p:nvPr/>
        </p:nvSpPr>
        <p:spPr>
          <a:xfrm>
            <a:off x="2848950" y="3863525"/>
            <a:ext cx="3446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Google Colab URL to follow up code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98" name="Google Shape;1298;p127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299" name="Google Shape;1299;p127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0" name="Google Shape;130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7"/>
          <p:cNvSpPr/>
          <p:nvPr/>
        </p:nvSpPr>
        <p:spPr>
          <a:xfrm>
            <a:off x="913650" y="3817425"/>
            <a:ext cx="1892700" cy="246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7"/>
          <p:cNvSpPr/>
          <p:nvPr/>
        </p:nvSpPr>
        <p:spPr>
          <a:xfrm>
            <a:off x="2822925" y="2426625"/>
            <a:ext cx="1028700" cy="1537575"/>
          </a:xfrm>
          <a:custGeom>
            <a:rect b="b" l="l" r="r" t="t"/>
            <a:pathLst>
              <a:path extrusionOk="0" h="61503" w="41148">
                <a:moveTo>
                  <a:pt x="0" y="61229"/>
                </a:moveTo>
                <a:cubicBezTo>
                  <a:pt x="1372" y="61229"/>
                  <a:pt x="4114" y="61778"/>
                  <a:pt x="8229" y="61229"/>
                </a:cubicBezTo>
                <a:cubicBezTo>
                  <a:pt x="12344" y="60680"/>
                  <a:pt x="20848" y="61448"/>
                  <a:pt x="24688" y="57937"/>
                </a:cubicBezTo>
                <a:cubicBezTo>
                  <a:pt x="28529" y="54426"/>
                  <a:pt x="30449" y="45483"/>
                  <a:pt x="31272" y="40161"/>
                </a:cubicBezTo>
                <a:cubicBezTo>
                  <a:pt x="32095" y="34839"/>
                  <a:pt x="30394" y="30395"/>
                  <a:pt x="29626" y="26006"/>
                </a:cubicBezTo>
                <a:cubicBezTo>
                  <a:pt x="28858" y="21617"/>
                  <a:pt x="26993" y="17612"/>
                  <a:pt x="26664" y="13826"/>
                </a:cubicBezTo>
                <a:cubicBezTo>
                  <a:pt x="26335" y="10040"/>
                  <a:pt x="25237" y="5596"/>
                  <a:pt x="27651" y="3292"/>
                </a:cubicBezTo>
                <a:cubicBezTo>
                  <a:pt x="30065" y="988"/>
                  <a:pt x="38899" y="549"/>
                  <a:pt x="41148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303" name="Google Shape;1303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200" y="700676"/>
            <a:ext cx="4862063" cy="37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09" name="Google Shape;1309;p128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10" name="Google Shape;1310;p128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1" name="Google Shape;131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850" y="650251"/>
            <a:ext cx="4515534" cy="3843008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3" name="Google Shape;1313;p128"/>
          <p:cNvSpPr/>
          <p:nvPr/>
        </p:nvSpPr>
        <p:spPr>
          <a:xfrm>
            <a:off x="1004175" y="1365025"/>
            <a:ext cx="1670700" cy="2139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28"/>
          <p:cNvSpPr/>
          <p:nvPr/>
        </p:nvSpPr>
        <p:spPr>
          <a:xfrm>
            <a:off x="2699475" y="1554300"/>
            <a:ext cx="1193300" cy="707750"/>
          </a:xfrm>
          <a:custGeom>
            <a:rect b="b" l="l" r="r" t="t"/>
            <a:pathLst>
              <a:path extrusionOk="0" h="28310" w="47732">
                <a:moveTo>
                  <a:pt x="0" y="0"/>
                </a:moveTo>
                <a:cubicBezTo>
                  <a:pt x="1427" y="2140"/>
                  <a:pt x="5267" y="9217"/>
                  <a:pt x="8559" y="12838"/>
                </a:cubicBezTo>
                <a:cubicBezTo>
                  <a:pt x="11851" y="16459"/>
                  <a:pt x="14704" y="19696"/>
                  <a:pt x="19751" y="21726"/>
                </a:cubicBezTo>
                <a:cubicBezTo>
                  <a:pt x="24799" y="23756"/>
                  <a:pt x="34181" y="23921"/>
                  <a:pt x="38844" y="25018"/>
                </a:cubicBezTo>
                <a:cubicBezTo>
                  <a:pt x="43508" y="26115"/>
                  <a:pt x="46251" y="27761"/>
                  <a:pt x="47732" y="28310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20" name="Google Shape;1320;p129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21" name="Google Shape;1321;p129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2" name="Google Shape;132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401" y="702900"/>
            <a:ext cx="3975190" cy="43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29"/>
          <p:cNvSpPr/>
          <p:nvPr/>
        </p:nvSpPr>
        <p:spPr>
          <a:xfrm rot="2503976">
            <a:off x="2485469" y="3027380"/>
            <a:ext cx="1522400" cy="623838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9"/>
          <p:cNvSpPr/>
          <p:nvPr/>
        </p:nvSpPr>
        <p:spPr>
          <a:xfrm>
            <a:off x="4674575" y="3126150"/>
            <a:ext cx="1275600" cy="1728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9"/>
          <p:cNvSpPr/>
          <p:nvPr/>
        </p:nvSpPr>
        <p:spPr>
          <a:xfrm>
            <a:off x="4720000" y="3541900"/>
            <a:ext cx="1275600" cy="3495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9"/>
          <p:cNvSpPr/>
          <p:nvPr/>
        </p:nvSpPr>
        <p:spPr>
          <a:xfrm>
            <a:off x="3711725" y="3233125"/>
            <a:ext cx="938175" cy="123450"/>
          </a:xfrm>
          <a:custGeom>
            <a:rect b="b" l="l" r="r" t="t"/>
            <a:pathLst>
              <a:path extrusionOk="0" h="4938" w="37527">
                <a:moveTo>
                  <a:pt x="0" y="4938"/>
                </a:moveTo>
                <a:cubicBezTo>
                  <a:pt x="2633" y="4664"/>
                  <a:pt x="9546" y="4115"/>
                  <a:pt x="15800" y="3292"/>
                </a:cubicBezTo>
                <a:cubicBezTo>
                  <a:pt x="22055" y="2469"/>
                  <a:pt x="33906" y="549"/>
                  <a:pt x="37527" y="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28" name="Google Shape;1328;p129"/>
          <p:cNvSpPr/>
          <p:nvPr/>
        </p:nvSpPr>
        <p:spPr>
          <a:xfrm rot="-2700612">
            <a:off x="2580637" y="1686151"/>
            <a:ext cx="1191121" cy="393717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9"/>
          <p:cNvSpPr/>
          <p:nvPr/>
        </p:nvSpPr>
        <p:spPr>
          <a:xfrm>
            <a:off x="3571800" y="1735350"/>
            <a:ext cx="1135700" cy="2016250"/>
          </a:xfrm>
          <a:custGeom>
            <a:rect b="b" l="l" r="r" t="t"/>
            <a:pathLst>
              <a:path extrusionOk="0" h="80650" w="45428">
                <a:moveTo>
                  <a:pt x="0" y="0"/>
                </a:moveTo>
                <a:cubicBezTo>
                  <a:pt x="2853" y="2853"/>
                  <a:pt x="13387" y="10753"/>
                  <a:pt x="17118" y="17117"/>
                </a:cubicBezTo>
                <a:cubicBezTo>
                  <a:pt x="20849" y="23481"/>
                  <a:pt x="21343" y="31053"/>
                  <a:pt x="22385" y="38185"/>
                </a:cubicBezTo>
                <a:cubicBezTo>
                  <a:pt x="23427" y="45317"/>
                  <a:pt x="21726" y="53657"/>
                  <a:pt x="23372" y="59911"/>
                </a:cubicBezTo>
                <a:cubicBezTo>
                  <a:pt x="25018" y="66166"/>
                  <a:pt x="28584" y="72256"/>
                  <a:pt x="32260" y="75712"/>
                </a:cubicBezTo>
                <a:cubicBezTo>
                  <a:pt x="35936" y="79169"/>
                  <a:pt x="43233" y="79827"/>
                  <a:pt x="45428" y="8065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0"/>
          <p:cNvSpPr/>
          <p:nvPr/>
        </p:nvSpPr>
        <p:spPr>
          <a:xfrm>
            <a:off x="1809625" y="3159875"/>
            <a:ext cx="1649700" cy="120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Generator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5" name="Google Shape;1335;p130"/>
          <p:cNvSpPr/>
          <p:nvPr/>
        </p:nvSpPr>
        <p:spPr>
          <a:xfrm>
            <a:off x="2050525" y="1569225"/>
            <a:ext cx="1187100" cy="1087800"/>
          </a:xfrm>
          <a:prstGeom prst="can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Real world samples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Database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6" name="Google Shape;1336;p130"/>
          <p:cNvSpPr/>
          <p:nvPr/>
        </p:nvSpPr>
        <p:spPr>
          <a:xfrm>
            <a:off x="4964250" y="2317700"/>
            <a:ext cx="1649700" cy="1148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Discriminator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7" name="Google Shape;1337;p130"/>
          <p:cNvSpPr txBox="1"/>
          <p:nvPr/>
        </p:nvSpPr>
        <p:spPr>
          <a:xfrm>
            <a:off x="6506930" y="21542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Real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8" name="Google Shape;1338;p130"/>
          <p:cNvCxnSpPr>
            <a:stCxn id="1335" idx="4"/>
            <a:endCxn id="1339" idx="1"/>
          </p:cNvCxnSpPr>
          <p:nvPr/>
        </p:nvCxnSpPr>
        <p:spPr>
          <a:xfrm flipH="1" rot="10800000">
            <a:off x="3237625" y="2109525"/>
            <a:ext cx="557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130"/>
          <p:cNvSpPr/>
          <p:nvPr/>
        </p:nvSpPr>
        <p:spPr>
          <a:xfrm rot="5400000">
            <a:off x="7495275" y="2631100"/>
            <a:ext cx="890100" cy="5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latin typeface="Ubuntu"/>
                <a:ea typeface="Ubuntu"/>
                <a:cs typeface="Ubuntu"/>
                <a:sym typeface="Ubuntu"/>
              </a:rPr>
              <a:t>Loss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1" name="Google Shape;1341;p130"/>
          <p:cNvSpPr/>
          <p:nvPr/>
        </p:nvSpPr>
        <p:spPr>
          <a:xfrm>
            <a:off x="1173925" y="3296307"/>
            <a:ext cx="363300" cy="946250"/>
          </a:xfrm>
          <a:prstGeom prst="flowChart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42" name="Google Shape;1342;p130"/>
          <p:cNvSpPr txBox="1"/>
          <p:nvPr/>
        </p:nvSpPr>
        <p:spPr>
          <a:xfrm rot="-5400000">
            <a:off x="-14225" y="3619925"/>
            <a:ext cx="1903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Latent random variable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3" name="Google Shape;1343;p130"/>
          <p:cNvSpPr/>
          <p:nvPr/>
        </p:nvSpPr>
        <p:spPr>
          <a:xfrm>
            <a:off x="1259275" y="339777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30"/>
          <p:cNvSpPr/>
          <p:nvPr/>
        </p:nvSpPr>
        <p:spPr>
          <a:xfrm>
            <a:off x="1259275" y="365582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30"/>
          <p:cNvSpPr/>
          <p:nvPr/>
        </p:nvSpPr>
        <p:spPr>
          <a:xfrm>
            <a:off x="1259275" y="3921763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6" name="Google Shape;1346;p130"/>
          <p:cNvCxnSpPr>
            <a:stCxn id="1344" idx="6"/>
            <a:endCxn id="1334" idx="1"/>
          </p:cNvCxnSpPr>
          <p:nvPr/>
        </p:nvCxnSpPr>
        <p:spPr>
          <a:xfrm>
            <a:off x="1451875" y="3752125"/>
            <a:ext cx="3579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9" name="Google Shape;1339;p130"/>
          <p:cNvSpPr/>
          <p:nvPr/>
        </p:nvSpPr>
        <p:spPr>
          <a:xfrm>
            <a:off x="3794750" y="1772487"/>
            <a:ext cx="727200" cy="673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7" name="Google Shape;1347;p130"/>
          <p:cNvSpPr/>
          <p:nvPr/>
        </p:nvSpPr>
        <p:spPr>
          <a:xfrm>
            <a:off x="3794750" y="3423287"/>
            <a:ext cx="727200" cy="673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48" name="Google Shape;1348;p130"/>
          <p:cNvCxnSpPr>
            <a:stCxn id="1339" idx="3"/>
            <a:endCxn id="1336" idx="1"/>
          </p:cNvCxnSpPr>
          <p:nvPr/>
        </p:nvCxnSpPr>
        <p:spPr>
          <a:xfrm>
            <a:off x="4521950" y="2109387"/>
            <a:ext cx="442200" cy="7824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p130"/>
          <p:cNvCxnSpPr>
            <a:stCxn id="1347" idx="3"/>
            <a:endCxn id="1336" idx="1"/>
          </p:cNvCxnSpPr>
          <p:nvPr/>
        </p:nvCxnSpPr>
        <p:spPr>
          <a:xfrm flipH="1" rot="10800000">
            <a:off x="4521950" y="2891987"/>
            <a:ext cx="442200" cy="8682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0" name="Google Shape;1350;p130"/>
          <p:cNvSpPr/>
          <p:nvPr/>
        </p:nvSpPr>
        <p:spPr>
          <a:xfrm>
            <a:off x="6822375" y="2563759"/>
            <a:ext cx="363300" cy="673800"/>
          </a:xfrm>
          <a:prstGeom prst="flowChartProcess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51" name="Google Shape;1351;p130"/>
          <p:cNvSpPr/>
          <p:nvPr/>
        </p:nvSpPr>
        <p:spPr>
          <a:xfrm>
            <a:off x="6907713" y="2675925"/>
            <a:ext cx="192600" cy="192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30"/>
          <p:cNvSpPr/>
          <p:nvPr/>
        </p:nvSpPr>
        <p:spPr>
          <a:xfrm>
            <a:off x="6907713" y="2933975"/>
            <a:ext cx="192600" cy="19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30"/>
          <p:cNvSpPr txBox="1"/>
          <p:nvPr/>
        </p:nvSpPr>
        <p:spPr>
          <a:xfrm>
            <a:off x="6506930" y="32375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Fake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4" name="Google Shape;1354;p130"/>
          <p:cNvCxnSpPr>
            <a:stCxn id="1336" idx="3"/>
            <a:endCxn id="1350" idx="1"/>
          </p:cNvCxnSpPr>
          <p:nvPr/>
        </p:nvCxnSpPr>
        <p:spPr>
          <a:xfrm>
            <a:off x="6613950" y="2891900"/>
            <a:ext cx="208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5" name="Google Shape;1355;p130"/>
          <p:cNvCxnSpPr>
            <a:stCxn id="1350" idx="3"/>
            <a:endCxn id="1340" idx="2"/>
          </p:cNvCxnSpPr>
          <p:nvPr/>
        </p:nvCxnSpPr>
        <p:spPr>
          <a:xfrm>
            <a:off x="7185675" y="2900659"/>
            <a:ext cx="4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6" name="Google Shape;1356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357" name="Google Shape;135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347" y="3590375"/>
            <a:ext cx="1454400" cy="713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8" name="Google Shape;1358;p130"/>
          <p:cNvCxnSpPr>
            <a:stCxn id="1334" idx="3"/>
            <a:endCxn id="1347" idx="1"/>
          </p:cNvCxnSpPr>
          <p:nvPr/>
        </p:nvCxnSpPr>
        <p:spPr>
          <a:xfrm>
            <a:off x="3459325" y="3760175"/>
            <a:ext cx="3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9" name="Google Shape;135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847" y="2684375"/>
            <a:ext cx="1454400" cy="71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30"/>
          <p:cNvSpPr txBox="1"/>
          <p:nvPr/>
        </p:nvSpPr>
        <p:spPr>
          <a:xfrm>
            <a:off x="1224975" y="4242550"/>
            <a:ext cx="396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z</a:t>
            </a:r>
            <a:endParaRPr/>
          </a:p>
        </p:txBody>
      </p:sp>
      <p:pic>
        <p:nvPicPr>
          <p:cNvPr id="1361" name="Google Shape;1361;p130"/>
          <p:cNvPicPr preferRelativeResize="0"/>
          <p:nvPr/>
        </p:nvPicPr>
        <p:blipFill rotWithShape="1">
          <a:blip r:embed="rId4">
            <a:alphaModFix/>
          </a:blip>
          <a:srcRect b="33351" l="28033" r="4398" t="4470"/>
          <a:stretch/>
        </p:blipFill>
        <p:spPr>
          <a:xfrm>
            <a:off x="248625" y="1172846"/>
            <a:ext cx="849100" cy="78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30"/>
          <p:cNvPicPr preferRelativeResize="0"/>
          <p:nvPr/>
        </p:nvPicPr>
        <p:blipFill rotWithShape="1">
          <a:blip r:embed="rId5">
            <a:alphaModFix/>
          </a:blip>
          <a:srcRect b="0" l="21197" r="0" t="2104"/>
          <a:stretch/>
        </p:blipFill>
        <p:spPr>
          <a:xfrm>
            <a:off x="960674" y="1629950"/>
            <a:ext cx="849101" cy="75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30"/>
          <p:cNvPicPr preferRelativeResize="0"/>
          <p:nvPr/>
        </p:nvPicPr>
        <p:blipFill rotWithShape="1">
          <a:blip r:embed="rId6">
            <a:alphaModFix/>
          </a:blip>
          <a:srcRect b="45459" l="21970" r="47958" t="7510"/>
          <a:stretch/>
        </p:blipFill>
        <p:spPr>
          <a:xfrm>
            <a:off x="311697" y="2000116"/>
            <a:ext cx="849115" cy="7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30"/>
          <p:cNvPicPr preferRelativeResize="0"/>
          <p:nvPr/>
        </p:nvPicPr>
        <p:blipFill rotWithShape="1">
          <a:blip r:embed="rId7">
            <a:alphaModFix/>
          </a:blip>
          <a:srcRect b="27164" l="30782" r="10717" t="-167"/>
          <a:stretch/>
        </p:blipFill>
        <p:spPr>
          <a:xfrm>
            <a:off x="4592956" y="3752125"/>
            <a:ext cx="940882" cy="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0"/>
          <p:cNvSpPr txBox="1"/>
          <p:nvPr/>
        </p:nvSpPr>
        <p:spPr>
          <a:xfrm>
            <a:off x="5218200" y="1163150"/>
            <a:ext cx="3528600" cy="8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 is a binary classifier, whose objectives are: database images are </a:t>
            </a:r>
            <a:r>
              <a:rPr lang="ca">
                <a:solidFill>
                  <a:srgbClr val="38761D"/>
                </a:solidFill>
              </a:rPr>
              <a:t>Real</a:t>
            </a:r>
            <a:r>
              <a:rPr lang="ca"/>
              <a:t>, whereas generated ones are </a:t>
            </a:r>
            <a:r>
              <a:rPr lang="ca">
                <a:solidFill>
                  <a:srgbClr val="FF0000"/>
                </a:solidFill>
              </a:rPr>
              <a:t>Fake</a:t>
            </a:r>
            <a:r>
              <a:rPr lang="ca"/>
              <a:t> .</a:t>
            </a:r>
            <a:endParaRPr/>
          </a:p>
        </p:txBody>
      </p:sp>
      <p:pic>
        <p:nvPicPr>
          <p:cNvPr id="1366" name="Google Shape;1366;p130"/>
          <p:cNvPicPr preferRelativeResize="0"/>
          <p:nvPr/>
        </p:nvPicPr>
        <p:blipFill rotWithShape="1">
          <a:blip r:embed="rId8">
            <a:alphaModFix/>
          </a:blip>
          <a:srcRect b="16271" l="23425" r="32232" t="11666"/>
          <a:stretch/>
        </p:blipFill>
        <p:spPr>
          <a:xfrm>
            <a:off x="5410275" y="4126447"/>
            <a:ext cx="940900" cy="8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30"/>
          <p:cNvSpPr txBox="1"/>
          <p:nvPr>
            <p:ph type="title"/>
          </p:nvPr>
        </p:nvSpPr>
        <p:spPr>
          <a:xfrm>
            <a:off x="149275" y="115551"/>
            <a:ext cx="8229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Generative + Adversarial</a:t>
            </a:r>
            <a:endParaRPr sz="2400">
              <a:solidFill>
                <a:srgbClr val="FF6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8" name="Google Shape;1368;p130"/>
          <p:cNvSpPr txBox="1"/>
          <p:nvPr/>
        </p:nvSpPr>
        <p:spPr>
          <a:xfrm>
            <a:off x="1681938" y="4486150"/>
            <a:ext cx="2326800" cy="55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G must be realistic to keep competing against 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1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(1)</a:t>
            </a:r>
            <a:endParaRPr b="1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4" name="Google Shape;1374;p131"/>
          <p:cNvSpPr txBox="1"/>
          <p:nvPr>
            <p:ph idx="1" type="body"/>
          </p:nvPr>
        </p:nvSpPr>
        <p:spPr>
          <a:xfrm>
            <a:off x="311700" y="891375"/>
            <a:ext cx="46842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Pick a sample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from training 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lang="ca">
                <a:solidFill>
                  <a:schemeClr val="dk1"/>
                </a:solidFill>
              </a:rPr>
              <a:t>D </a:t>
            </a:r>
            <a:r>
              <a:rPr lang="ca">
                <a:solidFill>
                  <a:schemeClr val="dk1"/>
                </a:solidFill>
              </a:rPr>
              <a:t>and update weights to output 1 (real)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5" name="Google Shape;137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2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(2)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1" name="Google Shape;1381;p132"/>
          <p:cNvSpPr txBox="1"/>
          <p:nvPr>
            <p:ph idx="1" type="body"/>
          </p:nvPr>
        </p:nvSpPr>
        <p:spPr>
          <a:xfrm>
            <a:off x="311700" y="891375"/>
            <a:ext cx="80652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ca">
                <a:solidFill>
                  <a:schemeClr val="dk1"/>
                </a:solidFill>
              </a:rPr>
              <a:t>G</a:t>
            </a:r>
            <a:r>
              <a:rPr lang="ca">
                <a:solidFill>
                  <a:schemeClr val="dk1"/>
                </a:solidFill>
              </a:rPr>
              <a:t> maps sample </a:t>
            </a:r>
            <a:r>
              <a:rPr b="1" i="1" lang="ca">
                <a:solidFill>
                  <a:schemeClr val="dk1"/>
                </a:solidFill>
              </a:rPr>
              <a:t>z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b="1" lang="ca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lang="ca">
                <a:solidFill>
                  <a:schemeClr val="dk1"/>
                </a:solidFill>
              </a:rPr>
              <a:t> and update weights to output 0 (fake)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2" name="Google Shape;13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2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3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(3)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0" name="Google Shape;1390;p133"/>
          <p:cNvSpPr txBox="1"/>
          <p:nvPr>
            <p:ph idx="1" type="body"/>
          </p:nvPr>
        </p:nvSpPr>
        <p:spPr>
          <a:xfrm>
            <a:off x="311700" y="891375"/>
            <a:ext cx="80865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Update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 to make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output 1 (just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weights!)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Unfreeze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 and repeat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1" name="Google Shape;139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825" y="1728221"/>
            <a:ext cx="1620800" cy="3267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33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33"/>
          <p:cNvSpPr/>
          <p:nvPr/>
        </p:nvSpPr>
        <p:spPr>
          <a:xfrm>
            <a:off x="5824350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Generating images/frames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01" name="Google Shape;1401;p134"/>
          <p:cNvSpPr txBox="1"/>
          <p:nvPr>
            <p:ph idx="1" type="body"/>
          </p:nvPr>
        </p:nvSpPr>
        <p:spPr>
          <a:xfrm>
            <a:off x="6503875" y="4529725"/>
            <a:ext cx="25257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(</a:t>
            </a:r>
            <a:r>
              <a:rPr lang="ca" u="sng">
                <a:solidFill>
                  <a:schemeClr val="hlink"/>
                </a:solidFill>
                <a:hlinkClick r:id="rId3"/>
              </a:rPr>
              <a:t>Radford et al. 2015</a:t>
            </a:r>
            <a:r>
              <a:rPr lang="ca"/>
              <a:t>)</a:t>
            </a:r>
            <a:endParaRPr/>
          </a:p>
        </p:txBody>
      </p:sp>
      <p:sp>
        <p:nvSpPr>
          <p:cNvPr id="1402" name="Google Shape;1402;p134"/>
          <p:cNvSpPr txBox="1"/>
          <p:nvPr>
            <p:ph idx="1" type="body"/>
          </p:nvPr>
        </p:nvSpPr>
        <p:spPr>
          <a:xfrm>
            <a:off x="365375" y="1054050"/>
            <a:ext cx="84669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ca">
                <a:solidFill>
                  <a:srgbClr val="000000"/>
                </a:solidFill>
              </a:rPr>
              <a:t>Deep Conv. GAN (DCGAN)</a:t>
            </a:r>
            <a:r>
              <a:rPr lang="ca">
                <a:solidFill>
                  <a:srgbClr val="000000"/>
                </a:solidFill>
              </a:rPr>
              <a:t> effectively generated 64x64 RGB images in a single shot. It is also the base of all image generation GAN architectures.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03" name="Google Shape;140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0650"/>
            <a:ext cx="8839200" cy="2059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34"/>
          <p:cNvSpPr txBox="1"/>
          <p:nvPr/>
        </p:nvSpPr>
        <p:spPr>
          <a:xfrm>
            <a:off x="243600" y="404252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sp>
        <p:nvSpPr>
          <p:cNvPr id="1405" name="Google Shape;1405;p134"/>
          <p:cNvSpPr txBox="1"/>
          <p:nvPr/>
        </p:nvSpPr>
        <p:spPr>
          <a:xfrm>
            <a:off x="2592150" y="4236600"/>
            <a:ext cx="1114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Strided  transposed conv layers</a:t>
            </a:r>
            <a:endParaRPr sz="1200"/>
          </a:p>
        </p:txBody>
      </p:sp>
      <p:cxnSp>
        <p:nvCxnSpPr>
          <p:cNvPr id="1406" name="Google Shape;1406;p134"/>
          <p:cNvCxnSpPr/>
          <p:nvPr/>
        </p:nvCxnSpPr>
        <p:spPr>
          <a:xfrm flipH="1" rot="10800000">
            <a:off x="713400" y="3626125"/>
            <a:ext cx="24300" cy="41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7" name="Google Shape;1407;p134"/>
          <p:cNvSpPr/>
          <p:nvPr/>
        </p:nvSpPr>
        <p:spPr>
          <a:xfrm rot="5400000">
            <a:off x="3073800" y="2723875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4"/>
          <p:cNvSpPr txBox="1"/>
          <p:nvPr/>
        </p:nvSpPr>
        <p:spPr>
          <a:xfrm>
            <a:off x="5389375" y="4236600"/>
            <a:ext cx="111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Conv layers,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no max-pool</a:t>
            </a:r>
            <a:endParaRPr sz="1200"/>
          </a:p>
        </p:txBody>
      </p:sp>
      <p:sp>
        <p:nvSpPr>
          <p:cNvPr id="1409" name="Google Shape;1409;p134"/>
          <p:cNvSpPr/>
          <p:nvPr/>
        </p:nvSpPr>
        <p:spPr>
          <a:xfrm rot="5400000">
            <a:off x="6114625" y="2710888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4"/>
          <p:cNvSpPr txBox="1"/>
          <p:nvPr/>
        </p:nvSpPr>
        <p:spPr>
          <a:xfrm>
            <a:off x="8107775" y="378427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cxnSp>
        <p:nvCxnSpPr>
          <p:cNvPr id="1411" name="Google Shape;1411;p134"/>
          <p:cNvCxnSpPr>
            <a:stCxn id="1410" idx="0"/>
          </p:cNvCxnSpPr>
          <p:nvPr/>
        </p:nvCxnSpPr>
        <p:spPr>
          <a:xfrm rot="10800000">
            <a:off x="8498375" y="3340875"/>
            <a:ext cx="79200" cy="44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35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17" name="Google Shape;1417;p135"/>
          <p:cNvPicPr preferRelativeResize="0"/>
          <p:nvPr/>
        </p:nvPicPr>
        <p:blipFill rotWithShape="1">
          <a:blip r:embed="rId3">
            <a:alphaModFix/>
          </a:blip>
          <a:srcRect b="0" l="0" r="48654" t="0"/>
          <a:stretch/>
        </p:blipFill>
        <p:spPr>
          <a:xfrm rot="-5400000">
            <a:off x="-473050" y="1786825"/>
            <a:ext cx="453862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775" y="379875"/>
            <a:ext cx="4294000" cy="43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35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6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25" name="Google Shape;1425;p136"/>
          <p:cNvPicPr preferRelativeResize="0"/>
          <p:nvPr/>
        </p:nvPicPr>
        <p:blipFill rotWithShape="1">
          <a:blip r:embed="rId3">
            <a:alphaModFix/>
          </a:blip>
          <a:srcRect b="0" l="50973" r="0" t="0"/>
          <a:stretch/>
        </p:blipFill>
        <p:spPr>
          <a:xfrm rot="-5400000">
            <a:off x="-296075" y="1685625"/>
            <a:ext cx="433347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225" y="488450"/>
            <a:ext cx="4051046" cy="43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36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4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Basic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7"/>
          <p:cNvSpPr txBox="1"/>
          <p:nvPr>
            <p:ph idx="4294967295" type="title"/>
          </p:nvPr>
        </p:nvSpPr>
        <p:spPr>
          <a:xfrm>
            <a:off x="275625" y="211612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438" name="Google Shape;1438;p138"/>
          <p:cNvSpPr txBox="1"/>
          <p:nvPr>
            <p:ph type="title"/>
          </p:nvPr>
        </p:nvSpPr>
        <p:spPr>
          <a:xfrm>
            <a:off x="358300" y="92926"/>
            <a:ext cx="8229600" cy="5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Conclusions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9" name="Google Shape;1439;p138"/>
          <p:cNvSpPr txBox="1"/>
          <p:nvPr/>
        </p:nvSpPr>
        <p:spPr>
          <a:xfrm>
            <a:off x="137100" y="648825"/>
            <a:ext cx="88698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basic architectures (most fundamental layers), their relations against each other, and their implementations.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We made some implementations that change some basic block properties/efficiency (i.e. Embedding, causal convolution, etc.).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some advanced architectures built on top of the basic ones.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Hybrid combinations of basic blocks with QRNN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Auto-Encoder structures to do unsupervised learning and generative modeling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Deep convolutional classifiers, their evolutions in ImageNet challenge and residual connections.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Skip connections and their usage in deep architectures and U-Net structures.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DCGAN has been revisited, breaking down its generator and discriminator structure.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All these shown models serve as templates for many typical applications (at least as starting point)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Combining the mentioned structures often boosts results, but often with a data hungry trade-off as complexity grows.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39"/>
          <p:cNvSpPr txBox="1"/>
          <p:nvPr>
            <p:ph idx="4294967295" type="title"/>
          </p:nvPr>
        </p:nvSpPr>
        <p:spPr>
          <a:xfrm>
            <a:off x="311700" y="13662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Thanks! </a:t>
            </a:r>
            <a:r>
              <a:rPr lang="ca"/>
              <a:t>Questions?</a:t>
            </a:r>
            <a:endParaRPr/>
          </a:p>
        </p:txBody>
      </p:sp>
      <p:pic>
        <p:nvPicPr>
          <p:cNvPr id="1445" name="Google Shape;144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913" y="2478438"/>
            <a:ext cx="2746200" cy="6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46" name="Google Shape;144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925" y="3279700"/>
            <a:ext cx="2746200" cy="63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44" name="Google Shape;3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675" y="1464900"/>
            <a:ext cx="5100676" cy="295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6" name="Google Shape;346;p75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5"/>
          <p:cNvSpPr/>
          <p:nvPr/>
        </p:nvSpPr>
        <p:spPr>
          <a:xfrm rot="5400000">
            <a:off x="2170400" y="3805600"/>
            <a:ext cx="208200" cy="911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5"/>
          <p:cNvSpPr/>
          <p:nvPr/>
        </p:nvSpPr>
        <p:spPr>
          <a:xfrm>
            <a:off x="2253450" y="2042475"/>
            <a:ext cx="1644628" cy="307218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6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4" name="Google Shape;35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55" name="Google Shape;355;p76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/>
              <a:t>σ</a:t>
            </a:r>
            <a:endParaRPr b="1" sz="1800"/>
          </a:p>
        </p:txBody>
      </p:sp>
      <p:cxnSp>
        <p:nvCxnSpPr>
          <p:cNvPr id="356" name="Google Shape;356;p76"/>
          <p:cNvCxnSpPr>
            <a:endCxn id="355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76"/>
          <p:cNvCxnSpPr>
            <a:endCxn id="355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76"/>
          <p:cNvCxnSpPr>
            <a:endCxn id="355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76"/>
          <p:cNvCxnSpPr>
            <a:endCxn id="355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76"/>
          <p:cNvCxnSpPr>
            <a:stCxn id="355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76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62" name="Google Shape;362;p76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63" name="Google Shape;363;p76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64" name="Google Shape;364;p76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65" name="Google Shape;365;p76"/>
          <p:cNvSpPr txBox="1"/>
          <p:nvPr/>
        </p:nvSpPr>
        <p:spPr>
          <a:xfrm>
            <a:off x="2585225" y="3097100"/>
            <a:ext cx="1018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{0, 1}</a:t>
            </a:r>
            <a:endParaRPr/>
          </a:p>
        </p:txBody>
      </p:sp>
      <p:sp>
        <p:nvSpPr>
          <p:cNvPr id="366" name="Google Shape;366;p76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7" name="Google Shape;367;p76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8" name="Google Shape;368;p76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9" name="Google Shape;369;p76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70" name="Google Shape;370;p76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A sigmoid activation makes it a </a:t>
            </a:r>
            <a:r>
              <a:rPr b="1" lang="ca"/>
              <a:t>logistic regression</a:t>
            </a:r>
            <a:r>
              <a:rPr lang="ca"/>
              <a:t> (binary linear classifier):</a:t>
            </a:r>
            <a:endParaRPr/>
          </a:p>
        </p:txBody>
      </p:sp>
      <p:pic>
        <p:nvPicPr>
          <p:cNvPr id="371" name="Google Shape;3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25" y="2423927"/>
            <a:ext cx="2898383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